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0" r:id="rId4"/>
    <p:sldId id="262" r:id="rId5"/>
    <p:sldId id="268" r:id="rId6"/>
    <p:sldId id="261" r:id="rId7"/>
    <p:sldId id="269" r:id="rId8"/>
    <p:sldId id="264" r:id="rId9"/>
    <p:sldId id="271" r:id="rId10"/>
    <p:sldId id="260" r:id="rId11"/>
    <p:sldId id="265" r:id="rId12"/>
    <p:sldId id="266" r:id="rId13"/>
    <p:sldId id="267" r:id="rId14"/>
    <p:sldId id="258" r:id="rId15"/>
    <p:sldId id="263" r:id="rId1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C4F7F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15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148B0E-F399-14F8-0070-0EEFE48E4D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57CC6B2F-3F64-7061-14CB-674C9BB8FEE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62E6B4CC-ADBC-40AE-B197-5D8483361879}" type="datetimeFigureOut">
              <a:rPr lang="en-GB"/>
              <a:pPr>
                <a:defRPr/>
              </a:pPr>
              <a:t>25/01/2023</a:t>
            </a:fld>
            <a:endParaRPr lang="en-GB"/>
          </a:p>
        </p:txBody>
      </p:sp>
      <p:sp>
        <p:nvSpPr>
          <p:cNvPr id="4" name="Slide Image Placeholder 3">
            <a:extLst>
              <a:ext uri="{FF2B5EF4-FFF2-40B4-BE49-F238E27FC236}">
                <a16:creationId xmlns:a16="http://schemas.microsoft.com/office/drawing/2014/main" id="{BDD727FC-7AAE-7FA5-2EC4-6B83299C4F4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25BE361-6385-4D54-CDF6-5AAAE89A926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F05B868-664E-F23D-61AE-AF1D5A718AA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1F373E62-2D87-D900-8846-EC402F9E65C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59B3215-634B-44EB-8B33-1352A0FE48B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6848EA0-E5A1-FFF1-BC91-C4D0BDE9CB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65FF264-037D-5B5F-1EFA-DABF27F993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871AD814-9102-BBE4-3A2A-605B501753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196C16-C643-4A02-AA1A-9885FCD377C1}" type="slidenum">
              <a:rPr lang="en-GB" altLang="en-US"/>
              <a:pPr>
                <a:spcBef>
                  <a:spcPct val="0"/>
                </a:spcBef>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6848EA0-E5A1-FFF1-BC91-C4D0BDE9CB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65FF264-037D-5B5F-1EFA-DABF27F993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871AD814-9102-BBE4-3A2A-605B501753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196C16-C643-4A02-AA1A-9885FCD377C1}" type="slidenum">
              <a:rPr lang="en-GB" altLang="en-US"/>
              <a:pPr>
                <a:spcBef>
                  <a:spcPct val="0"/>
                </a:spcBef>
              </a:pPr>
              <a:t>3</a:t>
            </a:fld>
            <a:endParaRPr lang="en-GB" altLang="en-US"/>
          </a:p>
        </p:txBody>
      </p:sp>
    </p:spTree>
    <p:extLst>
      <p:ext uri="{BB962C8B-B14F-4D97-AF65-F5344CB8AC3E}">
        <p14:creationId xmlns:p14="http://schemas.microsoft.com/office/powerpoint/2010/main" val="246253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1C78A6-AD0B-CFA5-F022-CF48FF82B3D9}"/>
              </a:ext>
            </a:extLst>
          </p:cNvPr>
          <p:cNvSpPr>
            <a:spLocks noGrp="1"/>
          </p:cNvSpPr>
          <p:nvPr>
            <p:ph type="dt" sz="half" idx="10"/>
          </p:nvPr>
        </p:nvSpPr>
        <p:spPr/>
        <p:txBody>
          <a:bodyPr/>
          <a:lstStyle>
            <a:lvl1pPr>
              <a:defRPr/>
            </a:lvl1pPr>
          </a:lstStyle>
          <a:p>
            <a:pPr>
              <a:defRPr/>
            </a:pPr>
            <a:fld id="{7D444D72-3602-4DE1-A569-86FF9C35AC2C}" type="datetimeFigureOut">
              <a:rPr lang="en-GB"/>
              <a:pPr>
                <a:defRPr/>
              </a:pPr>
              <a:t>25/01/2023</a:t>
            </a:fld>
            <a:endParaRPr lang="en-GB"/>
          </a:p>
        </p:txBody>
      </p:sp>
      <p:sp>
        <p:nvSpPr>
          <p:cNvPr id="5" name="Footer Placeholder 4">
            <a:extLst>
              <a:ext uri="{FF2B5EF4-FFF2-40B4-BE49-F238E27FC236}">
                <a16:creationId xmlns:a16="http://schemas.microsoft.com/office/drawing/2014/main" id="{246679B1-20A8-96BE-229E-D6E4F8C4EB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0C5C5CF-BE91-069C-B663-00A9E0A91B13}"/>
              </a:ext>
            </a:extLst>
          </p:cNvPr>
          <p:cNvSpPr>
            <a:spLocks noGrp="1"/>
          </p:cNvSpPr>
          <p:nvPr>
            <p:ph type="sldNum" sz="quarter" idx="12"/>
          </p:nvPr>
        </p:nvSpPr>
        <p:spPr/>
        <p:txBody>
          <a:bodyPr/>
          <a:lstStyle>
            <a:lvl1pPr>
              <a:defRPr/>
            </a:lvl1pPr>
          </a:lstStyle>
          <a:p>
            <a:fld id="{D24EBA91-47F4-4344-8BD6-40B66B75EBC2}" type="slidenum">
              <a:rPr lang="en-GB" altLang="en-US"/>
              <a:pPr/>
              <a:t>‹#›</a:t>
            </a:fld>
            <a:endParaRPr lang="en-GB" altLang="en-US"/>
          </a:p>
        </p:txBody>
      </p:sp>
    </p:spTree>
    <p:extLst>
      <p:ext uri="{BB962C8B-B14F-4D97-AF65-F5344CB8AC3E}">
        <p14:creationId xmlns:p14="http://schemas.microsoft.com/office/powerpoint/2010/main" val="128035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6B893A-2C59-7826-46D4-E00E1C646576}"/>
              </a:ext>
            </a:extLst>
          </p:cNvPr>
          <p:cNvSpPr>
            <a:spLocks noGrp="1"/>
          </p:cNvSpPr>
          <p:nvPr>
            <p:ph type="dt" sz="half" idx="10"/>
          </p:nvPr>
        </p:nvSpPr>
        <p:spPr/>
        <p:txBody>
          <a:bodyPr/>
          <a:lstStyle>
            <a:lvl1pPr>
              <a:defRPr/>
            </a:lvl1pPr>
          </a:lstStyle>
          <a:p>
            <a:pPr>
              <a:defRPr/>
            </a:pPr>
            <a:fld id="{2D50D897-4AAB-4745-A2D8-41878222AB81}" type="datetimeFigureOut">
              <a:rPr lang="en-GB"/>
              <a:pPr>
                <a:defRPr/>
              </a:pPr>
              <a:t>25/01/2023</a:t>
            </a:fld>
            <a:endParaRPr lang="en-GB"/>
          </a:p>
        </p:txBody>
      </p:sp>
      <p:sp>
        <p:nvSpPr>
          <p:cNvPr id="5" name="Footer Placeholder 4">
            <a:extLst>
              <a:ext uri="{FF2B5EF4-FFF2-40B4-BE49-F238E27FC236}">
                <a16:creationId xmlns:a16="http://schemas.microsoft.com/office/drawing/2014/main" id="{5823632C-379B-2C70-0211-9EF29E8080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C6AD97B-1C14-DD8A-0051-40B251FD5FB2}"/>
              </a:ext>
            </a:extLst>
          </p:cNvPr>
          <p:cNvSpPr>
            <a:spLocks noGrp="1"/>
          </p:cNvSpPr>
          <p:nvPr>
            <p:ph type="sldNum" sz="quarter" idx="12"/>
          </p:nvPr>
        </p:nvSpPr>
        <p:spPr/>
        <p:txBody>
          <a:bodyPr/>
          <a:lstStyle>
            <a:lvl1pPr>
              <a:defRPr/>
            </a:lvl1pPr>
          </a:lstStyle>
          <a:p>
            <a:fld id="{B7153696-C760-4DFF-A6F1-F9A99F0F7175}" type="slidenum">
              <a:rPr lang="en-GB" altLang="en-US"/>
              <a:pPr/>
              <a:t>‹#›</a:t>
            </a:fld>
            <a:endParaRPr lang="en-GB" altLang="en-US"/>
          </a:p>
        </p:txBody>
      </p:sp>
    </p:spTree>
    <p:extLst>
      <p:ext uri="{BB962C8B-B14F-4D97-AF65-F5344CB8AC3E}">
        <p14:creationId xmlns:p14="http://schemas.microsoft.com/office/powerpoint/2010/main" val="39441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B8A1BF-51EA-3CA6-60FE-FCB209EF087C}"/>
              </a:ext>
            </a:extLst>
          </p:cNvPr>
          <p:cNvSpPr>
            <a:spLocks noGrp="1"/>
          </p:cNvSpPr>
          <p:nvPr>
            <p:ph type="dt" sz="half" idx="10"/>
          </p:nvPr>
        </p:nvSpPr>
        <p:spPr/>
        <p:txBody>
          <a:bodyPr/>
          <a:lstStyle>
            <a:lvl1pPr>
              <a:defRPr/>
            </a:lvl1pPr>
          </a:lstStyle>
          <a:p>
            <a:pPr>
              <a:defRPr/>
            </a:pPr>
            <a:fld id="{8589EB9A-7B1D-4B97-85BD-4097E3667244}" type="datetimeFigureOut">
              <a:rPr lang="en-GB"/>
              <a:pPr>
                <a:defRPr/>
              </a:pPr>
              <a:t>25/01/2023</a:t>
            </a:fld>
            <a:endParaRPr lang="en-GB"/>
          </a:p>
        </p:txBody>
      </p:sp>
      <p:sp>
        <p:nvSpPr>
          <p:cNvPr id="5" name="Footer Placeholder 4">
            <a:extLst>
              <a:ext uri="{FF2B5EF4-FFF2-40B4-BE49-F238E27FC236}">
                <a16:creationId xmlns:a16="http://schemas.microsoft.com/office/drawing/2014/main" id="{C645B03E-4BB8-0B3F-1289-162CCFE11FC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4A0F356-6344-67FE-D383-07E0D3AD08C8}"/>
              </a:ext>
            </a:extLst>
          </p:cNvPr>
          <p:cNvSpPr>
            <a:spLocks noGrp="1"/>
          </p:cNvSpPr>
          <p:nvPr>
            <p:ph type="sldNum" sz="quarter" idx="12"/>
          </p:nvPr>
        </p:nvSpPr>
        <p:spPr/>
        <p:txBody>
          <a:bodyPr/>
          <a:lstStyle>
            <a:lvl1pPr>
              <a:defRPr/>
            </a:lvl1pPr>
          </a:lstStyle>
          <a:p>
            <a:fld id="{F079249D-083C-4834-8E3D-345150FAC7BD}" type="slidenum">
              <a:rPr lang="en-GB" altLang="en-US"/>
              <a:pPr/>
              <a:t>‹#›</a:t>
            </a:fld>
            <a:endParaRPr lang="en-GB" altLang="en-US"/>
          </a:p>
        </p:txBody>
      </p:sp>
    </p:spTree>
    <p:extLst>
      <p:ext uri="{BB962C8B-B14F-4D97-AF65-F5344CB8AC3E}">
        <p14:creationId xmlns:p14="http://schemas.microsoft.com/office/powerpoint/2010/main" val="268665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5FEDF0-E2A5-D993-6337-D9901D9A93B6}"/>
              </a:ext>
            </a:extLst>
          </p:cNvPr>
          <p:cNvSpPr>
            <a:spLocks noGrp="1"/>
          </p:cNvSpPr>
          <p:nvPr>
            <p:ph type="dt" sz="half" idx="10"/>
          </p:nvPr>
        </p:nvSpPr>
        <p:spPr/>
        <p:txBody>
          <a:bodyPr/>
          <a:lstStyle>
            <a:lvl1pPr>
              <a:defRPr/>
            </a:lvl1pPr>
          </a:lstStyle>
          <a:p>
            <a:pPr>
              <a:defRPr/>
            </a:pPr>
            <a:fld id="{8534837D-48C4-4BE6-BDF3-44FA4D9D56B9}" type="datetimeFigureOut">
              <a:rPr lang="en-GB"/>
              <a:pPr>
                <a:defRPr/>
              </a:pPr>
              <a:t>25/01/2023</a:t>
            </a:fld>
            <a:endParaRPr lang="en-GB"/>
          </a:p>
        </p:txBody>
      </p:sp>
      <p:sp>
        <p:nvSpPr>
          <p:cNvPr id="5" name="Footer Placeholder 4">
            <a:extLst>
              <a:ext uri="{FF2B5EF4-FFF2-40B4-BE49-F238E27FC236}">
                <a16:creationId xmlns:a16="http://schemas.microsoft.com/office/drawing/2014/main" id="{D1ACA5B8-C9A5-BFAB-79D8-F9AF8C86F8B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198F89-CAA4-72E4-4B3B-08134CB12573}"/>
              </a:ext>
            </a:extLst>
          </p:cNvPr>
          <p:cNvSpPr>
            <a:spLocks noGrp="1"/>
          </p:cNvSpPr>
          <p:nvPr>
            <p:ph type="sldNum" sz="quarter" idx="12"/>
          </p:nvPr>
        </p:nvSpPr>
        <p:spPr/>
        <p:txBody>
          <a:bodyPr/>
          <a:lstStyle>
            <a:lvl1pPr>
              <a:defRPr/>
            </a:lvl1pPr>
          </a:lstStyle>
          <a:p>
            <a:fld id="{15ED8756-596F-41D1-BB87-6535F0AC668D}" type="slidenum">
              <a:rPr lang="en-GB" altLang="en-US"/>
              <a:pPr/>
              <a:t>‹#›</a:t>
            </a:fld>
            <a:endParaRPr lang="en-GB" altLang="en-US"/>
          </a:p>
        </p:txBody>
      </p:sp>
    </p:spTree>
    <p:extLst>
      <p:ext uri="{BB962C8B-B14F-4D97-AF65-F5344CB8AC3E}">
        <p14:creationId xmlns:p14="http://schemas.microsoft.com/office/powerpoint/2010/main" val="4000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17678F-D8CF-AAB8-6D75-CF4C89CEE159}"/>
              </a:ext>
            </a:extLst>
          </p:cNvPr>
          <p:cNvSpPr>
            <a:spLocks noGrp="1"/>
          </p:cNvSpPr>
          <p:nvPr>
            <p:ph type="dt" sz="half" idx="10"/>
          </p:nvPr>
        </p:nvSpPr>
        <p:spPr/>
        <p:txBody>
          <a:bodyPr/>
          <a:lstStyle>
            <a:lvl1pPr>
              <a:defRPr/>
            </a:lvl1pPr>
          </a:lstStyle>
          <a:p>
            <a:pPr>
              <a:defRPr/>
            </a:pPr>
            <a:fld id="{59C568CA-80A9-4C6C-BDA2-39B8DB0AD958}" type="datetimeFigureOut">
              <a:rPr lang="en-GB"/>
              <a:pPr>
                <a:defRPr/>
              </a:pPr>
              <a:t>25/01/2023</a:t>
            </a:fld>
            <a:endParaRPr lang="en-GB"/>
          </a:p>
        </p:txBody>
      </p:sp>
      <p:sp>
        <p:nvSpPr>
          <p:cNvPr id="5" name="Footer Placeholder 4">
            <a:extLst>
              <a:ext uri="{FF2B5EF4-FFF2-40B4-BE49-F238E27FC236}">
                <a16:creationId xmlns:a16="http://schemas.microsoft.com/office/drawing/2014/main" id="{58F2A0C6-2141-3176-96AF-F855A386431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3C0DD1-C96D-CEBB-05F0-1C37E8BB8034}"/>
              </a:ext>
            </a:extLst>
          </p:cNvPr>
          <p:cNvSpPr>
            <a:spLocks noGrp="1"/>
          </p:cNvSpPr>
          <p:nvPr>
            <p:ph type="sldNum" sz="quarter" idx="12"/>
          </p:nvPr>
        </p:nvSpPr>
        <p:spPr/>
        <p:txBody>
          <a:bodyPr/>
          <a:lstStyle>
            <a:lvl1pPr>
              <a:defRPr/>
            </a:lvl1pPr>
          </a:lstStyle>
          <a:p>
            <a:fld id="{B5497396-E9E6-4019-A8C0-DB0611F16787}" type="slidenum">
              <a:rPr lang="en-GB" altLang="en-US"/>
              <a:pPr/>
              <a:t>‹#›</a:t>
            </a:fld>
            <a:endParaRPr lang="en-GB" altLang="en-US"/>
          </a:p>
        </p:txBody>
      </p:sp>
    </p:spTree>
    <p:extLst>
      <p:ext uri="{BB962C8B-B14F-4D97-AF65-F5344CB8AC3E}">
        <p14:creationId xmlns:p14="http://schemas.microsoft.com/office/powerpoint/2010/main" val="70939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CF1FC2B-514F-A701-B6C4-6D5D5DA13F07}"/>
              </a:ext>
            </a:extLst>
          </p:cNvPr>
          <p:cNvSpPr>
            <a:spLocks noGrp="1"/>
          </p:cNvSpPr>
          <p:nvPr>
            <p:ph type="dt" sz="half" idx="10"/>
          </p:nvPr>
        </p:nvSpPr>
        <p:spPr/>
        <p:txBody>
          <a:bodyPr/>
          <a:lstStyle>
            <a:lvl1pPr>
              <a:defRPr/>
            </a:lvl1pPr>
          </a:lstStyle>
          <a:p>
            <a:pPr>
              <a:defRPr/>
            </a:pPr>
            <a:fld id="{1BDBB7EC-D47B-4D4E-B163-37B4928B7830}" type="datetimeFigureOut">
              <a:rPr lang="en-GB"/>
              <a:pPr>
                <a:defRPr/>
              </a:pPr>
              <a:t>25/01/2023</a:t>
            </a:fld>
            <a:endParaRPr lang="en-GB"/>
          </a:p>
        </p:txBody>
      </p:sp>
      <p:sp>
        <p:nvSpPr>
          <p:cNvPr id="6" name="Footer Placeholder 4">
            <a:extLst>
              <a:ext uri="{FF2B5EF4-FFF2-40B4-BE49-F238E27FC236}">
                <a16:creationId xmlns:a16="http://schemas.microsoft.com/office/drawing/2014/main" id="{A7DF4746-8865-A56C-CB31-4D257FD54DC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3E25D02-941F-01A6-55D0-8D7B2ABB284D}"/>
              </a:ext>
            </a:extLst>
          </p:cNvPr>
          <p:cNvSpPr>
            <a:spLocks noGrp="1"/>
          </p:cNvSpPr>
          <p:nvPr>
            <p:ph type="sldNum" sz="quarter" idx="12"/>
          </p:nvPr>
        </p:nvSpPr>
        <p:spPr/>
        <p:txBody>
          <a:bodyPr/>
          <a:lstStyle>
            <a:lvl1pPr>
              <a:defRPr/>
            </a:lvl1pPr>
          </a:lstStyle>
          <a:p>
            <a:fld id="{ACFC5FC3-8A73-41E7-8995-58C25F297C52}" type="slidenum">
              <a:rPr lang="en-GB" altLang="en-US"/>
              <a:pPr/>
              <a:t>‹#›</a:t>
            </a:fld>
            <a:endParaRPr lang="en-GB" altLang="en-US"/>
          </a:p>
        </p:txBody>
      </p:sp>
    </p:spTree>
    <p:extLst>
      <p:ext uri="{BB962C8B-B14F-4D97-AF65-F5344CB8AC3E}">
        <p14:creationId xmlns:p14="http://schemas.microsoft.com/office/powerpoint/2010/main" val="256476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6A8881-F79E-96F0-B0A5-845F45099DC8}"/>
              </a:ext>
            </a:extLst>
          </p:cNvPr>
          <p:cNvSpPr>
            <a:spLocks noGrp="1"/>
          </p:cNvSpPr>
          <p:nvPr>
            <p:ph type="dt" sz="half" idx="10"/>
          </p:nvPr>
        </p:nvSpPr>
        <p:spPr/>
        <p:txBody>
          <a:bodyPr/>
          <a:lstStyle>
            <a:lvl1pPr>
              <a:defRPr/>
            </a:lvl1pPr>
          </a:lstStyle>
          <a:p>
            <a:pPr>
              <a:defRPr/>
            </a:pPr>
            <a:fld id="{2FBBF672-5509-4F54-9D4F-D0BEA85F866B}" type="datetimeFigureOut">
              <a:rPr lang="en-GB"/>
              <a:pPr>
                <a:defRPr/>
              </a:pPr>
              <a:t>25/01/2023</a:t>
            </a:fld>
            <a:endParaRPr lang="en-GB"/>
          </a:p>
        </p:txBody>
      </p:sp>
      <p:sp>
        <p:nvSpPr>
          <p:cNvPr id="8" name="Footer Placeholder 4">
            <a:extLst>
              <a:ext uri="{FF2B5EF4-FFF2-40B4-BE49-F238E27FC236}">
                <a16:creationId xmlns:a16="http://schemas.microsoft.com/office/drawing/2014/main" id="{3F5AC72C-EE78-0C19-D4E3-CB79BA4CDEF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F228FF5-194F-C524-8BC0-3F8093858E6D}"/>
              </a:ext>
            </a:extLst>
          </p:cNvPr>
          <p:cNvSpPr>
            <a:spLocks noGrp="1"/>
          </p:cNvSpPr>
          <p:nvPr>
            <p:ph type="sldNum" sz="quarter" idx="12"/>
          </p:nvPr>
        </p:nvSpPr>
        <p:spPr/>
        <p:txBody>
          <a:bodyPr/>
          <a:lstStyle>
            <a:lvl1pPr>
              <a:defRPr/>
            </a:lvl1pPr>
          </a:lstStyle>
          <a:p>
            <a:fld id="{16C16A98-8FB8-4B25-8486-7410FB6981B7}" type="slidenum">
              <a:rPr lang="en-GB" altLang="en-US"/>
              <a:pPr/>
              <a:t>‹#›</a:t>
            </a:fld>
            <a:endParaRPr lang="en-GB" altLang="en-US"/>
          </a:p>
        </p:txBody>
      </p:sp>
    </p:spTree>
    <p:extLst>
      <p:ext uri="{BB962C8B-B14F-4D97-AF65-F5344CB8AC3E}">
        <p14:creationId xmlns:p14="http://schemas.microsoft.com/office/powerpoint/2010/main" val="47431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FA23D25-BB0C-CD01-7BAA-6F4A0D0D252F}"/>
              </a:ext>
            </a:extLst>
          </p:cNvPr>
          <p:cNvSpPr>
            <a:spLocks noGrp="1"/>
          </p:cNvSpPr>
          <p:nvPr>
            <p:ph type="dt" sz="half" idx="10"/>
          </p:nvPr>
        </p:nvSpPr>
        <p:spPr/>
        <p:txBody>
          <a:bodyPr/>
          <a:lstStyle>
            <a:lvl1pPr>
              <a:defRPr/>
            </a:lvl1pPr>
          </a:lstStyle>
          <a:p>
            <a:pPr>
              <a:defRPr/>
            </a:pPr>
            <a:fld id="{F2E76BBE-8270-457A-90B0-E7DEABD258BE}" type="datetimeFigureOut">
              <a:rPr lang="en-GB"/>
              <a:pPr>
                <a:defRPr/>
              </a:pPr>
              <a:t>25/01/2023</a:t>
            </a:fld>
            <a:endParaRPr lang="en-GB"/>
          </a:p>
        </p:txBody>
      </p:sp>
      <p:sp>
        <p:nvSpPr>
          <p:cNvPr id="4" name="Footer Placeholder 4">
            <a:extLst>
              <a:ext uri="{FF2B5EF4-FFF2-40B4-BE49-F238E27FC236}">
                <a16:creationId xmlns:a16="http://schemas.microsoft.com/office/drawing/2014/main" id="{20004560-8CF8-36C6-CCD0-7A8958ED7C6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AF52AD8-9129-65DC-32A6-A752F8805F5F}"/>
              </a:ext>
            </a:extLst>
          </p:cNvPr>
          <p:cNvSpPr>
            <a:spLocks noGrp="1"/>
          </p:cNvSpPr>
          <p:nvPr>
            <p:ph type="sldNum" sz="quarter" idx="12"/>
          </p:nvPr>
        </p:nvSpPr>
        <p:spPr/>
        <p:txBody>
          <a:bodyPr/>
          <a:lstStyle>
            <a:lvl1pPr>
              <a:defRPr/>
            </a:lvl1pPr>
          </a:lstStyle>
          <a:p>
            <a:fld id="{BA01DAD4-6400-4DE4-ABE4-EDF73A85A962}" type="slidenum">
              <a:rPr lang="en-GB" altLang="en-US"/>
              <a:pPr/>
              <a:t>‹#›</a:t>
            </a:fld>
            <a:endParaRPr lang="en-GB" altLang="en-US"/>
          </a:p>
        </p:txBody>
      </p:sp>
    </p:spTree>
    <p:extLst>
      <p:ext uri="{BB962C8B-B14F-4D97-AF65-F5344CB8AC3E}">
        <p14:creationId xmlns:p14="http://schemas.microsoft.com/office/powerpoint/2010/main" val="20780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0C730C7-F938-27EA-9CB8-FA782FF9BC80}"/>
              </a:ext>
            </a:extLst>
          </p:cNvPr>
          <p:cNvSpPr>
            <a:spLocks noGrp="1"/>
          </p:cNvSpPr>
          <p:nvPr>
            <p:ph type="dt" sz="half" idx="10"/>
          </p:nvPr>
        </p:nvSpPr>
        <p:spPr/>
        <p:txBody>
          <a:bodyPr/>
          <a:lstStyle>
            <a:lvl1pPr>
              <a:defRPr/>
            </a:lvl1pPr>
          </a:lstStyle>
          <a:p>
            <a:pPr>
              <a:defRPr/>
            </a:pPr>
            <a:fld id="{C038B7A2-7DEF-4B54-9403-8F35AAE026E4}" type="datetimeFigureOut">
              <a:rPr lang="en-GB"/>
              <a:pPr>
                <a:defRPr/>
              </a:pPr>
              <a:t>25/01/2023</a:t>
            </a:fld>
            <a:endParaRPr lang="en-GB"/>
          </a:p>
        </p:txBody>
      </p:sp>
      <p:sp>
        <p:nvSpPr>
          <p:cNvPr id="3" name="Footer Placeholder 4">
            <a:extLst>
              <a:ext uri="{FF2B5EF4-FFF2-40B4-BE49-F238E27FC236}">
                <a16:creationId xmlns:a16="http://schemas.microsoft.com/office/drawing/2014/main" id="{6680E33D-B9EE-F637-BC0C-9A641CEC610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FE3DC13-1EBE-A905-3107-630C2A1ED993}"/>
              </a:ext>
            </a:extLst>
          </p:cNvPr>
          <p:cNvSpPr>
            <a:spLocks noGrp="1"/>
          </p:cNvSpPr>
          <p:nvPr>
            <p:ph type="sldNum" sz="quarter" idx="12"/>
          </p:nvPr>
        </p:nvSpPr>
        <p:spPr/>
        <p:txBody>
          <a:bodyPr/>
          <a:lstStyle>
            <a:lvl1pPr>
              <a:defRPr/>
            </a:lvl1pPr>
          </a:lstStyle>
          <a:p>
            <a:fld id="{EFDAFE63-E479-4238-9EB9-639F75D97CD9}" type="slidenum">
              <a:rPr lang="en-GB" altLang="en-US"/>
              <a:pPr/>
              <a:t>‹#›</a:t>
            </a:fld>
            <a:endParaRPr lang="en-GB" altLang="en-US"/>
          </a:p>
        </p:txBody>
      </p:sp>
    </p:spTree>
    <p:extLst>
      <p:ext uri="{BB962C8B-B14F-4D97-AF65-F5344CB8AC3E}">
        <p14:creationId xmlns:p14="http://schemas.microsoft.com/office/powerpoint/2010/main" val="41023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FA7CFB-2403-A883-F8AB-B4D4FBD1C712}"/>
              </a:ext>
            </a:extLst>
          </p:cNvPr>
          <p:cNvSpPr>
            <a:spLocks noGrp="1"/>
          </p:cNvSpPr>
          <p:nvPr>
            <p:ph type="dt" sz="half" idx="10"/>
          </p:nvPr>
        </p:nvSpPr>
        <p:spPr/>
        <p:txBody>
          <a:bodyPr/>
          <a:lstStyle>
            <a:lvl1pPr>
              <a:defRPr/>
            </a:lvl1pPr>
          </a:lstStyle>
          <a:p>
            <a:pPr>
              <a:defRPr/>
            </a:pPr>
            <a:fld id="{2419B906-942E-45F5-A6B0-80AF318098A9}" type="datetimeFigureOut">
              <a:rPr lang="en-GB"/>
              <a:pPr>
                <a:defRPr/>
              </a:pPr>
              <a:t>25/01/2023</a:t>
            </a:fld>
            <a:endParaRPr lang="en-GB"/>
          </a:p>
        </p:txBody>
      </p:sp>
      <p:sp>
        <p:nvSpPr>
          <p:cNvPr id="6" name="Footer Placeholder 4">
            <a:extLst>
              <a:ext uri="{FF2B5EF4-FFF2-40B4-BE49-F238E27FC236}">
                <a16:creationId xmlns:a16="http://schemas.microsoft.com/office/drawing/2014/main" id="{DF14089B-1D75-AAB1-723E-E039043EDC3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C251B5F-CF4C-28B0-9DBA-B19AA315B2E7}"/>
              </a:ext>
            </a:extLst>
          </p:cNvPr>
          <p:cNvSpPr>
            <a:spLocks noGrp="1"/>
          </p:cNvSpPr>
          <p:nvPr>
            <p:ph type="sldNum" sz="quarter" idx="12"/>
          </p:nvPr>
        </p:nvSpPr>
        <p:spPr/>
        <p:txBody>
          <a:bodyPr/>
          <a:lstStyle>
            <a:lvl1pPr>
              <a:defRPr/>
            </a:lvl1pPr>
          </a:lstStyle>
          <a:p>
            <a:fld id="{EF95D2E5-3FCC-48E7-A5B0-0A7427C33796}" type="slidenum">
              <a:rPr lang="en-GB" altLang="en-US"/>
              <a:pPr/>
              <a:t>‹#›</a:t>
            </a:fld>
            <a:endParaRPr lang="en-GB" altLang="en-US"/>
          </a:p>
        </p:txBody>
      </p:sp>
    </p:spTree>
    <p:extLst>
      <p:ext uri="{BB962C8B-B14F-4D97-AF65-F5344CB8AC3E}">
        <p14:creationId xmlns:p14="http://schemas.microsoft.com/office/powerpoint/2010/main" val="388000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27D85B-E6AF-77B4-0940-F825411DC2CD}"/>
              </a:ext>
            </a:extLst>
          </p:cNvPr>
          <p:cNvSpPr>
            <a:spLocks noGrp="1"/>
          </p:cNvSpPr>
          <p:nvPr>
            <p:ph type="dt" sz="half" idx="10"/>
          </p:nvPr>
        </p:nvSpPr>
        <p:spPr/>
        <p:txBody>
          <a:bodyPr/>
          <a:lstStyle>
            <a:lvl1pPr>
              <a:defRPr/>
            </a:lvl1pPr>
          </a:lstStyle>
          <a:p>
            <a:pPr>
              <a:defRPr/>
            </a:pPr>
            <a:fld id="{8FCEE930-4AA9-4CAA-B523-80984E255861}" type="datetimeFigureOut">
              <a:rPr lang="en-GB"/>
              <a:pPr>
                <a:defRPr/>
              </a:pPr>
              <a:t>25/01/2023</a:t>
            </a:fld>
            <a:endParaRPr lang="en-GB"/>
          </a:p>
        </p:txBody>
      </p:sp>
      <p:sp>
        <p:nvSpPr>
          <p:cNvPr id="6" name="Footer Placeholder 4">
            <a:extLst>
              <a:ext uri="{FF2B5EF4-FFF2-40B4-BE49-F238E27FC236}">
                <a16:creationId xmlns:a16="http://schemas.microsoft.com/office/drawing/2014/main" id="{83CC0702-FA70-4F04-6F21-3D0A38AAC94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A436CD2-71CE-0102-A4E3-6DC777008E42}"/>
              </a:ext>
            </a:extLst>
          </p:cNvPr>
          <p:cNvSpPr>
            <a:spLocks noGrp="1"/>
          </p:cNvSpPr>
          <p:nvPr>
            <p:ph type="sldNum" sz="quarter" idx="12"/>
          </p:nvPr>
        </p:nvSpPr>
        <p:spPr/>
        <p:txBody>
          <a:bodyPr/>
          <a:lstStyle>
            <a:lvl1pPr>
              <a:defRPr/>
            </a:lvl1pPr>
          </a:lstStyle>
          <a:p>
            <a:fld id="{98DA8861-77FC-440D-9B77-E9857133243C}" type="slidenum">
              <a:rPr lang="en-GB" altLang="en-US"/>
              <a:pPr/>
              <a:t>‹#›</a:t>
            </a:fld>
            <a:endParaRPr lang="en-GB" altLang="en-US"/>
          </a:p>
        </p:txBody>
      </p:sp>
    </p:spTree>
    <p:extLst>
      <p:ext uri="{BB962C8B-B14F-4D97-AF65-F5344CB8AC3E}">
        <p14:creationId xmlns:p14="http://schemas.microsoft.com/office/powerpoint/2010/main" val="393521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EC0399F-D7A2-DB95-5BA6-CA572B7EBBBE}"/>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B1B2F92-D276-18D3-81A2-D0C352F9AF92}"/>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A6E09CD-D16D-42E9-4828-C427D6D691DE}"/>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24C7ABF-A08C-417C-B44F-BDB45CF2B486}" type="datetimeFigureOut">
              <a:rPr lang="en-GB"/>
              <a:pPr>
                <a:defRPr/>
              </a:pPr>
              <a:t>25/01/2023</a:t>
            </a:fld>
            <a:endParaRPr lang="en-GB"/>
          </a:p>
        </p:txBody>
      </p:sp>
      <p:sp>
        <p:nvSpPr>
          <p:cNvPr id="5" name="Footer Placeholder 4">
            <a:extLst>
              <a:ext uri="{FF2B5EF4-FFF2-40B4-BE49-F238E27FC236}">
                <a16:creationId xmlns:a16="http://schemas.microsoft.com/office/drawing/2014/main" id="{FFCB3051-6645-A844-3602-84B36F9FE18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5D76465-BE62-01D4-DC03-58263F2598B7}"/>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F666A56-F0F3-49C8-BC1E-ADAD535BD123}"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E15C08-F186-45CE-07A8-952F7939108F}"/>
              </a:ext>
            </a:extLst>
          </p:cNvPr>
          <p:cNvSpPr txBox="1"/>
          <p:nvPr/>
        </p:nvSpPr>
        <p:spPr>
          <a:xfrm>
            <a:off x="35574" y="970212"/>
            <a:ext cx="4105275" cy="92233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is a complete web based scheduling solution for managing your facility’s bookings and resources.</a:t>
            </a:r>
          </a:p>
        </p:txBody>
      </p:sp>
      <p:sp>
        <p:nvSpPr>
          <p:cNvPr id="8" name="TextBox 7">
            <a:extLst>
              <a:ext uri="{FF2B5EF4-FFF2-40B4-BE49-F238E27FC236}">
                <a16:creationId xmlns:a16="http://schemas.microsoft.com/office/drawing/2014/main" id="{C837FBFE-6091-CF41-CB8E-0A91A56E0831}"/>
              </a:ext>
            </a:extLst>
          </p:cNvPr>
          <p:cNvSpPr txBox="1"/>
          <p:nvPr/>
        </p:nvSpPr>
        <p:spPr>
          <a:xfrm>
            <a:off x="36465" y="2126331"/>
            <a:ext cx="4105275" cy="1200150"/>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can be accessed using a modern web browser on your desktop, laptop, tablet or mobile device. All major browsers are supported!</a:t>
            </a:r>
          </a:p>
        </p:txBody>
      </p:sp>
      <p:pic>
        <p:nvPicPr>
          <p:cNvPr id="10" name="Picture 9">
            <a:extLst>
              <a:ext uri="{FF2B5EF4-FFF2-40B4-BE49-F238E27FC236}">
                <a16:creationId xmlns:a16="http://schemas.microsoft.com/office/drawing/2014/main" id="{FEA2315D-11D4-5B6A-D923-430895688D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33838" y="267494"/>
            <a:ext cx="5402246" cy="2931844"/>
          </a:xfrm>
          <a:prstGeom prst="rect">
            <a:avLst/>
          </a:prstGeom>
          <a:ln>
            <a:noFill/>
          </a:ln>
          <a:effectLst>
            <a:reflection blurRad="12700" stA="30000" endPos="30000" dist="5000" dir="5400000" sy="-100000" algn="bl" rotWithShape="0"/>
          </a:effectLst>
          <a:scene3d>
            <a:camera prst="perspectiveContrastingLeftFacing">
              <a:rot lat="600000" lon="1800000" rev="0"/>
            </a:camera>
            <a:lightRig rig="threePt" dir="t">
              <a:rot lat="0" lon="0" rev="2700000"/>
            </a:lightRig>
          </a:scene3d>
          <a:sp3d>
            <a:bevelT w="0" h="0"/>
          </a:sp3d>
        </p:spPr>
      </p:pic>
      <p:sp>
        <p:nvSpPr>
          <p:cNvPr id="3079" name="TextBox 10">
            <a:extLst>
              <a:ext uri="{FF2B5EF4-FFF2-40B4-BE49-F238E27FC236}">
                <a16:creationId xmlns:a16="http://schemas.microsoft.com/office/drawing/2014/main" id="{883C6DEA-A93C-EE02-0986-4FEE4C702529}"/>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
        <p:nvSpPr>
          <p:cNvPr id="13" name="TextBox 12">
            <a:extLst>
              <a:ext uri="{FF2B5EF4-FFF2-40B4-BE49-F238E27FC236}">
                <a16:creationId xmlns:a16="http://schemas.microsoft.com/office/drawing/2014/main" id="{E046F87B-E4D3-8054-4EF6-980DD731258F}"/>
              </a:ext>
            </a:extLst>
          </p:cNvPr>
          <p:cNvSpPr txBox="1"/>
          <p:nvPr/>
        </p:nvSpPr>
        <p:spPr>
          <a:xfrm>
            <a:off x="34925" y="3951288"/>
            <a:ext cx="4392613" cy="923925"/>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is available in multiple languages, including English, French, German, Italian, Spanish, Norwegian, Dutch, and Greek</a:t>
            </a:r>
          </a:p>
        </p:txBody>
      </p:sp>
      <p:sp>
        <p:nvSpPr>
          <p:cNvPr id="2" name="TextBox 1">
            <a:extLst>
              <a:ext uri="{FF2B5EF4-FFF2-40B4-BE49-F238E27FC236}">
                <a16:creationId xmlns:a16="http://schemas.microsoft.com/office/drawing/2014/main" id="{41D503E4-9286-6AF0-7FDE-82549BA971B4}"/>
              </a:ext>
            </a:extLst>
          </p:cNvPr>
          <p:cNvSpPr txBox="1"/>
          <p:nvPr/>
        </p:nvSpPr>
        <p:spPr>
          <a:xfrm>
            <a:off x="4629242" y="4690547"/>
            <a:ext cx="3641510" cy="369332"/>
          </a:xfrm>
          <a:prstGeom prst="rect">
            <a:avLst/>
          </a:prstGeom>
          <a:noFill/>
        </p:spPr>
        <p:txBody>
          <a:bodyPr wrap="none">
            <a:spAutoFit/>
          </a:bodyPr>
          <a:lstStyle/>
          <a:p>
            <a:pPr eaLnBrk="1" hangingPunct="1">
              <a:defRPr/>
            </a:pPr>
            <a:r>
              <a:rPr lang="en-GB" i="1" dirty="0">
                <a:solidFill>
                  <a:srgbClr val="376092">
                    <a:alpha val="20000"/>
                  </a:srgbClr>
                </a:solidFill>
                <a:effectLst>
                  <a:glow rad="1270000">
                    <a:schemeClr val="bg1">
                      <a:alpha val="10000"/>
                    </a:schemeClr>
                  </a:glow>
                </a:effectLst>
                <a:latin typeface="+mn-lt"/>
                <a:cs typeface="Arial" charset="0"/>
              </a:rPr>
              <a:t>…Making your facilities work for you!</a:t>
            </a:r>
          </a:p>
        </p:txBody>
      </p:sp>
      <p:pic>
        <p:nvPicPr>
          <p:cNvPr id="2060" name="Picture 12" descr="D:\inetpub\wwwroot\mid.as\v4\img\multidevice.png">
            <a:extLst>
              <a:ext uri="{FF2B5EF4-FFF2-40B4-BE49-F238E27FC236}">
                <a16:creationId xmlns:a16="http://schemas.microsoft.com/office/drawing/2014/main" id="{EE61CE40-DC6D-590F-71D8-3205822D6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199338"/>
            <a:ext cx="3611979" cy="1480319"/>
          </a:xfrm>
          <a:prstGeom prst="rect">
            <a:avLst/>
          </a:prstGeom>
          <a:noFill/>
          <a:effectLst>
            <a:outerShdw blurRad="190500" algn="ctr" rotWithShape="0">
              <a:schemeClr val="bg1">
                <a:alpha val="40000"/>
              </a:schemeClr>
            </a:outerShdw>
            <a:reflection endPos="0" dir="5400000" sy="-100000" algn="bl" rotWithShape="0"/>
          </a:effectLst>
          <a:extLst>
            <a:ext uri="{909E8E84-426E-40DD-AFC4-6F175D3DCCD1}">
              <a14:hiddenFill xmlns:a14="http://schemas.microsoft.com/office/drawing/2010/main">
                <a:solidFill>
                  <a:srgbClr val="FFFFFF"/>
                </a:solidFill>
              </a14:hiddenFill>
            </a:ext>
          </a:extLst>
        </p:spPr>
      </p:pic>
      <p:pic>
        <p:nvPicPr>
          <p:cNvPr id="3084" name="Picture 12" descr="Multi Browser Support">
            <a:extLst>
              <a:ext uri="{FF2B5EF4-FFF2-40B4-BE49-F238E27FC236}">
                <a16:creationId xmlns:a16="http://schemas.microsoft.com/office/drawing/2014/main" id="{02078E9F-B34D-032F-D862-5F600D2CA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99969"/>
            <a:ext cx="1436205" cy="410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Effect transition="in" filter="fade">
                                      <p:cBhvr>
                                        <p:cTn id="23" dur="500"/>
                                        <p:tgtEl>
                                          <p:spTgt spid="308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Effect transition="in" filter="fade">
                                      <p:cBhvr>
                                        <p:cTn id="28" dur="500"/>
                                        <p:tgtEl>
                                          <p:spTgt spid="20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3" grpId="0"/>
      <p:bldP spid="13" grpId="1"/>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FDDAEB5-C818-BC6E-18EA-A4918D479D14}"/>
              </a:ext>
            </a:extLst>
          </p:cNvPr>
          <p:cNvSpPr txBox="1"/>
          <p:nvPr/>
        </p:nvSpPr>
        <p:spPr>
          <a:xfrm>
            <a:off x="179388" y="930276"/>
            <a:ext cx="8713787"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Each user account can have its own set of “permissions”, allowing you to restrict what the user can view &amp; do within MIDAS</a:t>
            </a:r>
          </a:p>
        </p:txBody>
      </p:sp>
      <p:sp>
        <p:nvSpPr>
          <p:cNvPr id="8" name="TextBox 7">
            <a:extLst>
              <a:ext uri="{FF2B5EF4-FFF2-40B4-BE49-F238E27FC236}">
                <a16:creationId xmlns:a16="http://schemas.microsoft.com/office/drawing/2014/main" id="{ADF26611-EA6A-29C5-F76D-8C700C03761A}"/>
              </a:ext>
            </a:extLst>
          </p:cNvPr>
          <p:cNvSpPr txBox="1"/>
          <p:nvPr/>
        </p:nvSpPr>
        <p:spPr>
          <a:xfrm>
            <a:off x="179387" y="1576389"/>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An audit log is kept of all recent user activity so Administrators can keep track</a:t>
            </a:r>
          </a:p>
        </p:txBody>
      </p:sp>
      <p:sp>
        <p:nvSpPr>
          <p:cNvPr id="9" name="TextBox 8">
            <a:extLst>
              <a:ext uri="{FF2B5EF4-FFF2-40B4-BE49-F238E27FC236}">
                <a16:creationId xmlns:a16="http://schemas.microsoft.com/office/drawing/2014/main" id="{AE16F247-B3B5-FA40-7348-24688E52C95D}"/>
              </a:ext>
            </a:extLst>
          </p:cNvPr>
          <p:cNvSpPr txBox="1"/>
          <p:nvPr/>
        </p:nvSpPr>
        <p:spPr>
          <a:xfrm>
            <a:off x="179386" y="2037485"/>
            <a:ext cx="8713787"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Users can be automatically notified when new bookings are added to venues, when certain resources are requested, or when consumables are running low</a:t>
            </a:r>
          </a:p>
        </p:txBody>
      </p:sp>
      <p:sp>
        <p:nvSpPr>
          <p:cNvPr id="10" name="TextBox 9">
            <a:extLst>
              <a:ext uri="{FF2B5EF4-FFF2-40B4-BE49-F238E27FC236}">
                <a16:creationId xmlns:a16="http://schemas.microsoft.com/office/drawing/2014/main" id="{34DB2A76-0D9D-0ACB-64EA-9321643EF9EC}"/>
              </a:ext>
            </a:extLst>
          </p:cNvPr>
          <p:cNvSpPr txBox="1"/>
          <p:nvPr/>
        </p:nvSpPr>
        <p:spPr>
          <a:xfrm>
            <a:off x="179386" y="2774806"/>
            <a:ext cx="8713788"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Users can set themselves booking reminders, and leave messages/notes for other users</a:t>
            </a:r>
          </a:p>
        </p:txBody>
      </p:sp>
      <p:sp>
        <p:nvSpPr>
          <p:cNvPr id="14" name="TextBox 13">
            <a:extLst>
              <a:ext uri="{FF2B5EF4-FFF2-40B4-BE49-F238E27FC236}">
                <a16:creationId xmlns:a16="http://schemas.microsoft.com/office/drawing/2014/main" id="{F83C3D0E-D0B0-0980-9E19-F782242DEAF1}"/>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Users</a:t>
            </a:r>
          </a:p>
        </p:txBody>
      </p:sp>
      <p:pic>
        <p:nvPicPr>
          <p:cNvPr id="15" name="Picture 14">
            <a:extLst>
              <a:ext uri="{FF2B5EF4-FFF2-40B4-BE49-F238E27FC236}">
                <a16:creationId xmlns:a16="http://schemas.microsoft.com/office/drawing/2014/main" id="{6B92E5E7-5BFC-47C8-3E29-17878E370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155926"/>
            <a:ext cx="1920244" cy="548642"/>
          </a:xfrm>
          <a:prstGeom prst="rect">
            <a:avLst/>
          </a:prstGeom>
          <a:effectLst>
            <a:reflection blurRad="38100" stA="25000" endPos="30000" dist="50800" dir="5400000" sy="-100000" algn="bl" rotWithShape="0"/>
            <a:softEdge rad="0"/>
          </a:effectLst>
        </p:spPr>
      </p:pic>
      <p:pic>
        <p:nvPicPr>
          <p:cNvPr id="3" name="Picture 2">
            <a:extLst>
              <a:ext uri="{FF2B5EF4-FFF2-40B4-BE49-F238E27FC236}">
                <a16:creationId xmlns:a16="http://schemas.microsoft.com/office/drawing/2014/main" id="{52C6B894-BEA2-7DA9-79F8-15EE8B74C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155926"/>
            <a:ext cx="1920244" cy="548642"/>
          </a:xfrm>
          <a:prstGeom prst="rect">
            <a:avLst/>
          </a:prstGeom>
          <a:effectLst>
            <a:reflection blurRad="38100" stA="25000" endPos="30000" dist="50800" dir="5400000" sy="-100000" algn="bl" rotWithShape="0"/>
          </a:effectLst>
        </p:spPr>
      </p:pic>
      <p:pic>
        <p:nvPicPr>
          <p:cNvPr id="12" name="Picture 11">
            <a:extLst>
              <a:ext uri="{FF2B5EF4-FFF2-40B4-BE49-F238E27FC236}">
                <a16:creationId xmlns:a16="http://schemas.microsoft.com/office/drawing/2014/main" id="{61A325B0-9A42-F378-451A-D241B1931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155926"/>
            <a:ext cx="1887697" cy="548642"/>
          </a:xfrm>
          <a:prstGeom prst="rect">
            <a:avLst/>
          </a:prstGeom>
          <a:effectLst>
            <a:reflection blurRad="38100" stA="25000" endPos="30000" dist="50800" dir="5400000" sy="-100000" algn="bl" rotWithShape="0"/>
          </a:effectLst>
        </p:spPr>
      </p:pic>
      <p:pic>
        <p:nvPicPr>
          <p:cNvPr id="16" name="Picture 15">
            <a:extLst>
              <a:ext uri="{FF2B5EF4-FFF2-40B4-BE49-F238E27FC236}">
                <a16:creationId xmlns:a16="http://schemas.microsoft.com/office/drawing/2014/main" id="{F52DCE99-A500-2085-55C2-5C1D39D1B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0228" y="4159879"/>
            <a:ext cx="1920244" cy="548642"/>
          </a:xfrm>
          <a:prstGeom prst="rect">
            <a:avLst/>
          </a:prstGeom>
          <a:effectLst>
            <a:reflection blurRad="38100" stA="25000" endPos="30000" dist="50800" dir="5400000" sy="-100000" algn="bl" rotWithShape="0"/>
          </a:effectLst>
        </p:spPr>
      </p:pic>
      <p:sp>
        <p:nvSpPr>
          <p:cNvPr id="18" name="TextBox 17">
            <a:extLst>
              <a:ext uri="{FF2B5EF4-FFF2-40B4-BE49-F238E27FC236}">
                <a16:creationId xmlns:a16="http://schemas.microsoft.com/office/drawing/2014/main" id="{EAA2CC49-663D-185A-1AB8-B065241C42B8}"/>
              </a:ext>
            </a:extLst>
          </p:cNvPr>
          <p:cNvSpPr txBox="1"/>
          <p:nvPr/>
        </p:nvSpPr>
        <p:spPr>
          <a:xfrm>
            <a:off x="177264" y="3235902"/>
            <a:ext cx="8713788" cy="615950"/>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Active Directory Integration is also supported to provide seamless Single Sign-On</a:t>
            </a:r>
          </a:p>
          <a:p>
            <a:pPr eaLnBrk="1" fontAlgn="auto" hangingPunct="1">
              <a:spcBef>
                <a:spcPts val="0"/>
              </a:spcBef>
              <a:spcAft>
                <a:spcPts val="0"/>
              </a:spcAft>
              <a:defRPr/>
            </a:pPr>
            <a:r>
              <a:rPr lang="en-GB" sz="1600" dirty="0">
                <a:solidFill>
                  <a:srgbClr val="376092"/>
                </a:solidFill>
                <a:latin typeface="+mn-lt"/>
                <a:cs typeface="+mn-cs"/>
              </a:rPr>
              <a:t>     </a:t>
            </a:r>
            <a:r>
              <a:rPr lang="en-GB" sz="1400" dirty="0">
                <a:solidFill>
                  <a:srgbClr val="376092"/>
                </a:solidFill>
                <a:latin typeface="+mn-lt"/>
                <a:cs typeface="+mn-cs"/>
              </a:rPr>
              <a:t> </a:t>
            </a:r>
            <a:r>
              <a:rPr lang="en-GB" sz="1200" dirty="0">
                <a:solidFill>
                  <a:srgbClr val="376092"/>
                </a:solidFill>
                <a:latin typeface="+mn-lt"/>
                <a:cs typeface="+mn-cs"/>
              </a:rPr>
              <a:t>(Available in “self hosted” editions of MIDAS, licensed for Unlimited users)</a:t>
            </a:r>
          </a:p>
        </p:txBody>
      </p:sp>
      <p:sp>
        <p:nvSpPr>
          <p:cNvPr id="2" name="TextBox 10">
            <a:extLst>
              <a:ext uri="{FF2B5EF4-FFF2-40B4-BE49-F238E27FC236}">
                <a16:creationId xmlns:a16="http://schemas.microsoft.com/office/drawing/2014/main" id="{5DA21925-B649-0138-26D8-949190A148D7}"/>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0"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14FD114-16F5-FAE7-80E2-0120FC69078C}"/>
              </a:ext>
            </a:extLst>
          </p:cNvPr>
          <p:cNvSpPr txBox="1"/>
          <p:nvPr/>
        </p:nvSpPr>
        <p:spPr>
          <a:xfrm>
            <a:off x="179388" y="1131590"/>
            <a:ext cx="8713787"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can instantly generate a wealth of graphical statistical reports on your bookings, venues, clients, invoices, resources and users</a:t>
            </a:r>
          </a:p>
        </p:txBody>
      </p:sp>
      <p:sp>
        <p:nvSpPr>
          <p:cNvPr id="8" name="TextBox 7">
            <a:extLst>
              <a:ext uri="{FF2B5EF4-FFF2-40B4-BE49-F238E27FC236}">
                <a16:creationId xmlns:a16="http://schemas.microsoft.com/office/drawing/2014/main" id="{0AA45E91-2125-6FF3-EF77-C1A3ADBFD9DD}"/>
              </a:ext>
            </a:extLst>
          </p:cNvPr>
          <p:cNvSpPr txBox="1"/>
          <p:nvPr/>
        </p:nvSpPr>
        <p:spPr>
          <a:xfrm>
            <a:off x="166688" y="1923678"/>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Reports can be filtered and customized by date range</a:t>
            </a:r>
          </a:p>
        </p:txBody>
      </p:sp>
      <p:sp>
        <p:nvSpPr>
          <p:cNvPr id="9" name="TextBox 8">
            <a:extLst>
              <a:ext uri="{FF2B5EF4-FFF2-40B4-BE49-F238E27FC236}">
                <a16:creationId xmlns:a16="http://schemas.microsoft.com/office/drawing/2014/main" id="{133FFFF7-9182-6CF5-4615-2C86724CA405}"/>
              </a:ext>
            </a:extLst>
          </p:cNvPr>
          <p:cNvSpPr txBox="1"/>
          <p:nvPr/>
        </p:nvSpPr>
        <p:spPr>
          <a:xfrm>
            <a:off x="166687" y="2496924"/>
            <a:ext cx="8713787" cy="36988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Reports can be instantly printed</a:t>
            </a:r>
          </a:p>
        </p:txBody>
      </p:sp>
      <p:sp>
        <p:nvSpPr>
          <p:cNvPr id="14" name="TextBox 13">
            <a:extLst>
              <a:ext uri="{FF2B5EF4-FFF2-40B4-BE49-F238E27FC236}">
                <a16:creationId xmlns:a16="http://schemas.microsoft.com/office/drawing/2014/main" id="{3F3A08FB-F470-51D8-53F7-4306C4E405A1}"/>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Reports</a:t>
            </a:r>
          </a:p>
        </p:txBody>
      </p:sp>
      <p:pic>
        <p:nvPicPr>
          <p:cNvPr id="15" name="Picture 14">
            <a:extLst>
              <a:ext uri="{FF2B5EF4-FFF2-40B4-BE49-F238E27FC236}">
                <a16:creationId xmlns:a16="http://schemas.microsoft.com/office/drawing/2014/main" id="{4E425F11-4942-42E0-0764-A23BB80E9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39332"/>
            <a:ext cx="1920244" cy="548642"/>
          </a:xfrm>
          <a:prstGeom prst="rect">
            <a:avLst/>
          </a:prstGeom>
          <a:effectLst>
            <a:reflection blurRad="38100" stA="25000" endPos="30000" dist="50800" dir="5400000" sy="-100000" algn="bl" rotWithShape="0"/>
          </a:effectLst>
        </p:spPr>
      </p:pic>
      <p:pic>
        <p:nvPicPr>
          <p:cNvPr id="3" name="Picture 2">
            <a:extLst>
              <a:ext uri="{FF2B5EF4-FFF2-40B4-BE49-F238E27FC236}">
                <a16:creationId xmlns:a16="http://schemas.microsoft.com/office/drawing/2014/main" id="{F628ABCD-3135-809C-1372-D9DF08C11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852" y="4039332"/>
            <a:ext cx="1920244" cy="548642"/>
          </a:xfrm>
          <a:prstGeom prst="rect">
            <a:avLst/>
          </a:prstGeom>
          <a:effectLst>
            <a:reflection blurRad="38100" stA="25000" endPos="30000" dist="50800" dir="5400000" sy="-100000" algn="bl" rotWithShape="0"/>
          </a:effectLst>
        </p:spPr>
      </p:pic>
      <p:sp>
        <p:nvSpPr>
          <p:cNvPr id="12" name="TextBox 11">
            <a:extLst>
              <a:ext uri="{FF2B5EF4-FFF2-40B4-BE49-F238E27FC236}">
                <a16:creationId xmlns:a16="http://schemas.microsoft.com/office/drawing/2014/main" id="{6C1C3907-B93A-C836-AE1D-3334E77360AB}"/>
              </a:ext>
            </a:extLst>
          </p:cNvPr>
          <p:cNvSpPr txBox="1"/>
          <p:nvPr/>
        </p:nvSpPr>
        <p:spPr>
          <a:xfrm>
            <a:off x="179388" y="3005757"/>
            <a:ext cx="8713787"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Data can also be exported in a range of formats for further analysis or use in 3</a:t>
            </a:r>
            <a:r>
              <a:rPr lang="en-GB" baseline="30000" dirty="0">
                <a:solidFill>
                  <a:srgbClr val="376092"/>
                </a:solidFill>
                <a:latin typeface="+mn-lt"/>
                <a:cs typeface="+mn-cs"/>
              </a:rPr>
              <a:t>rd</a:t>
            </a:r>
            <a:r>
              <a:rPr lang="en-GB" dirty="0">
                <a:solidFill>
                  <a:srgbClr val="376092"/>
                </a:solidFill>
                <a:latin typeface="+mn-lt"/>
                <a:cs typeface="+mn-cs"/>
              </a:rPr>
              <a:t> party applications, such as Excel</a:t>
            </a:r>
          </a:p>
        </p:txBody>
      </p:sp>
      <p:pic>
        <p:nvPicPr>
          <p:cNvPr id="16" name="Picture 15">
            <a:extLst>
              <a:ext uri="{FF2B5EF4-FFF2-40B4-BE49-F238E27FC236}">
                <a16:creationId xmlns:a16="http://schemas.microsoft.com/office/drawing/2014/main" id="{A1A022C4-2506-621A-099F-D1CCF8CB8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818" y="4039332"/>
            <a:ext cx="1193534" cy="548642"/>
          </a:xfrm>
          <a:prstGeom prst="rect">
            <a:avLst/>
          </a:prstGeom>
          <a:effectLst>
            <a:reflection blurRad="38100" stA="25000" endPos="30000" dist="50800" dir="5400000" sy="-100000" algn="bl" rotWithShape="0"/>
          </a:effectLst>
        </p:spPr>
      </p:pic>
      <p:sp>
        <p:nvSpPr>
          <p:cNvPr id="2" name="TextBox 10">
            <a:extLst>
              <a:ext uri="{FF2B5EF4-FFF2-40B4-BE49-F238E27FC236}">
                <a16:creationId xmlns:a16="http://schemas.microsoft.com/office/drawing/2014/main" id="{542BE9D2-E91A-D66D-C7C0-30BE65FAA243}"/>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B85355A-E13E-0237-558C-8235C3E7AD8B}"/>
              </a:ext>
            </a:extLst>
          </p:cNvPr>
          <p:cNvSpPr txBox="1"/>
          <p:nvPr/>
        </p:nvSpPr>
        <p:spPr>
          <a:xfrm>
            <a:off x="179388" y="987574"/>
            <a:ext cx="8713787"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can allow members of the public to check venue availability and make booking requests online (no login required!)</a:t>
            </a:r>
          </a:p>
        </p:txBody>
      </p:sp>
      <p:sp>
        <p:nvSpPr>
          <p:cNvPr id="8" name="TextBox 7">
            <a:extLst>
              <a:ext uri="{FF2B5EF4-FFF2-40B4-BE49-F238E27FC236}">
                <a16:creationId xmlns:a16="http://schemas.microsoft.com/office/drawing/2014/main" id="{AD17A00F-7CD2-32F3-8F41-AF0A423A2F79}"/>
              </a:ext>
            </a:extLst>
          </p:cNvPr>
          <p:cNvSpPr txBox="1"/>
          <p:nvPr/>
        </p:nvSpPr>
        <p:spPr>
          <a:xfrm>
            <a:off x="166688" y="1706711"/>
            <a:ext cx="8713787"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Booking Requests can then be quickly approved/rejected by an administrator with just a couple of clicks</a:t>
            </a:r>
          </a:p>
        </p:txBody>
      </p:sp>
      <p:sp>
        <p:nvSpPr>
          <p:cNvPr id="9" name="TextBox 8">
            <a:extLst>
              <a:ext uri="{FF2B5EF4-FFF2-40B4-BE49-F238E27FC236}">
                <a16:creationId xmlns:a16="http://schemas.microsoft.com/office/drawing/2014/main" id="{84FB1793-0E57-3ABA-DBFD-C75F83AE6D3B}"/>
              </a:ext>
            </a:extLst>
          </p:cNvPr>
          <p:cNvSpPr txBox="1"/>
          <p:nvPr/>
        </p:nvSpPr>
        <p:spPr>
          <a:xfrm>
            <a:off x="179388" y="2355999"/>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Booking Requests can go to </a:t>
            </a:r>
            <a:r>
              <a:rPr lang="en-GB" dirty="0">
                <a:solidFill>
                  <a:srgbClr val="376092"/>
                </a:solidFill>
                <a:cs typeface="Arial" charset="0"/>
              </a:rPr>
              <a:t>different administrators based upon the venue requested</a:t>
            </a:r>
            <a:r>
              <a:rPr lang="en-GB" dirty="0">
                <a:solidFill>
                  <a:srgbClr val="376092"/>
                </a:solidFill>
                <a:latin typeface="+mn-lt"/>
                <a:cs typeface="+mn-cs"/>
              </a:rPr>
              <a:t> </a:t>
            </a:r>
          </a:p>
        </p:txBody>
      </p:sp>
      <p:sp>
        <p:nvSpPr>
          <p:cNvPr id="14" name="TextBox 13">
            <a:extLst>
              <a:ext uri="{FF2B5EF4-FFF2-40B4-BE49-F238E27FC236}">
                <a16:creationId xmlns:a16="http://schemas.microsoft.com/office/drawing/2014/main" id="{2BCDECA5-16FB-588F-ECE5-09D8233A45F7}"/>
              </a:ext>
            </a:extLst>
          </p:cNvPr>
          <p:cNvSpPr txBox="1"/>
          <p:nvPr/>
        </p:nvSpPr>
        <p:spPr>
          <a:xfrm>
            <a:off x="1835150" y="168275"/>
            <a:ext cx="72739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Public</a:t>
            </a:r>
          </a:p>
        </p:txBody>
      </p:sp>
      <p:pic>
        <p:nvPicPr>
          <p:cNvPr id="15" name="Picture 14">
            <a:extLst>
              <a:ext uri="{FF2B5EF4-FFF2-40B4-BE49-F238E27FC236}">
                <a16:creationId xmlns:a16="http://schemas.microsoft.com/office/drawing/2014/main" id="{9E6BC4FD-E00F-A042-E42D-398FC0A61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635" y="4266267"/>
            <a:ext cx="6300635" cy="609739"/>
          </a:xfrm>
          <a:prstGeom prst="rect">
            <a:avLst/>
          </a:prstGeom>
          <a:effectLst>
            <a:reflection blurRad="38100" stA="25000" endPos="30000" dist="50800" dir="5400000" sy="-100000" algn="bl" rotWithShape="0"/>
          </a:effectLst>
        </p:spPr>
      </p:pic>
      <p:sp>
        <p:nvSpPr>
          <p:cNvPr id="12" name="TextBox 11">
            <a:extLst>
              <a:ext uri="{FF2B5EF4-FFF2-40B4-BE49-F238E27FC236}">
                <a16:creationId xmlns:a16="http://schemas.microsoft.com/office/drawing/2014/main" id="{1CD45B43-B399-791B-F440-0EC164969823}"/>
              </a:ext>
            </a:extLst>
          </p:cNvPr>
          <p:cNvSpPr txBox="1"/>
          <p:nvPr/>
        </p:nvSpPr>
        <p:spPr>
          <a:xfrm>
            <a:off x="179388" y="2714774"/>
            <a:ext cx="8713787"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You have full control over which venues can be requested, and how far in advance Booking Requests must be made</a:t>
            </a:r>
          </a:p>
        </p:txBody>
      </p:sp>
      <p:sp>
        <p:nvSpPr>
          <p:cNvPr id="17" name="TextBox 16">
            <a:extLst>
              <a:ext uri="{FF2B5EF4-FFF2-40B4-BE49-F238E27FC236}">
                <a16:creationId xmlns:a16="http://schemas.microsoft.com/office/drawing/2014/main" id="{6E097FDF-7AA1-B578-0E5C-5DE4A6796B37}"/>
              </a:ext>
            </a:extLst>
          </p:cNvPr>
          <p:cNvSpPr txBox="1"/>
          <p:nvPr/>
        </p:nvSpPr>
        <p:spPr>
          <a:xfrm>
            <a:off x="179388" y="3365649"/>
            <a:ext cx="8713787"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Additionally you can allow “web booking” – where people can directly make bookings and instantly pay for them online</a:t>
            </a:r>
          </a:p>
        </p:txBody>
      </p:sp>
      <p:sp>
        <p:nvSpPr>
          <p:cNvPr id="2" name="TextBox 10">
            <a:extLst>
              <a:ext uri="{FF2B5EF4-FFF2-40B4-BE49-F238E27FC236}">
                <a16:creationId xmlns:a16="http://schemas.microsoft.com/office/drawing/2014/main" id="{F7286CA5-A098-A6B7-A5E3-561D796E7F95}"/>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33551DE-736B-2EE4-8CDC-7F20677CD1E5}"/>
              </a:ext>
            </a:extLst>
          </p:cNvPr>
          <p:cNvSpPr txBox="1"/>
          <p:nvPr/>
        </p:nvSpPr>
        <p:spPr>
          <a:xfrm>
            <a:off x="179388" y="843558"/>
            <a:ext cx="8713787" cy="36988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 range of optional “addons” are also available to further enhance MIDAS, including...</a:t>
            </a:r>
          </a:p>
        </p:txBody>
      </p:sp>
      <p:sp>
        <p:nvSpPr>
          <p:cNvPr id="8" name="TextBox 7">
            <a:extLst>
              <a:ext uri="{FF2B5EF4-FFF2-40B4-BE49-F238E27FC236}">
                <a16:creationId xmlns:a16="http://schemas.microsoft.com/office/drawing/2014/main" id="{57D17908-D37D-AD3A-AD67-7F711039DA9E}"/>
              </a:ext>
            </a:extLst>
          </p:cNvPr>
          <p:cNvSpPr txBox="1"/>
          <p:nvPr/>
        </p:nvSpPr>
        <p:spPr>
          <a:xfrm>
            <a:off x="179388" y="1294085"/>
            <a:ext cx="8713787" cy="36988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            </a:t>
            </a:r>
            <a:r>
              <a:rPr lang="en-GB" b="1" dirty="0">
                <a:solidFill>
                  <a:srgbClr val="376092"/>
                </a:solidFill>
                <a:latin typeface="+mn-lt"/>
                <a:cs typeface="+mn-cs"/>
              </a:rPr>
              <a:t>API Access</a:t>
            </a:r>
            <a:r>
              <a:rPr lang="en-GB" dirty="0">
                <a:solidFill>
                  <a:srgbClr val="376092"/>
                </a:solidFill>
                <a:latin typeface="+mn-lt"/>
                <a:cs typeface="+mn-cs"/>
              </a:rPr>
              <a:t> - Interface directly with MIDAS from your own web sites/applications</a:t>
            </a:r>
          </a:p>
        </p:txBody>
      </p:sp>
      <p:sp>
        <p:nvSpPr>
          <p:cNvPr id="9" name="TextBox 8">
            <a:extLst>
              <a:ext uri="{FF2B5EF4-FFF2-40B4-BE49-F238E27FC236}">
                <a16:creationId xmlns:a16="http://schemas.microsoft.com/office/drawing/2014/main" id="{4032ACF2-D471-3A5F-1BCE-9FAEBEBCE34B}"/>
              </a:ext>
            </a:extLst>
          </p:cNvPr>
          <p:cNvSpPr txBox="1"/>
          <p:nvPr/>
        </p:nvSpPr>
        <p:spPr>
          <a:xfrm>
            <a:off x="179388" y="1879873"/>
            <a:ext cx="8713787"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            </a:t>
            </a:r>
            <a:r>
              <a:rPr lang="en-GB" b="1" dirty="0">
                <a:solidFill>
                  <a:srgbClr val="376092"/>
                </a:solidFill>
                <a:latin typeface="+mn-lt"/>
                <a:cs typeface="+mn-cs"/>
              </a:rPr>
              <a:t>Digital Signage</a:t>
            </a:r>
            <a:r>
              <a:rPr lang="en-GB" dirty="0">
                <a:solidFill>
                  <a:srgbClr val="376092"/>
                </a:solidFill>
                <a:latin typeface="+mn-lt"/>
                <a:cs typeface="+mn-cs"/>
              </a:rPr>
              <a:t> - Display today's on-going and upcoming bookings on display           	screens around your venue</a:t>
            </a:r>
          </a:p>
        </p:txBody>
      </p:sp>
      <p:sp>
        <p:nvSpPr>
          <p:cNvPr id="14" name="TextBox 13">
            <a:extLst>
              <a:ext uri="{FF2B5EF4-FFF2-40B4-BE49-F238E27FC236}">
                <a16:creationId xmlns:a16="http://schemas.microsoft.com/office/drawing/2014/main" id="{39946D73-091F-C4A5-486B-6CA20AB435D5}"/>
              </a:ext>
            </a:extLst>
          </p:cNvPr>
          <p:cNvSpPr txBox="1"/>
          <p:nvPr/>
        </p:nvSpPr>
        <p:spPr>
          <a:xfrm>
            <a:off x="1835150" y="168275"/>
            <a:ext cx="72739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Extend The Capabilities of MIDAS</a:t>
            </a:r>
          </a:p>
        </p:txBody>
      </p:sp>
      <p:sp>
        <p:nvSpPr>
          <p:cNvPr id="12" name="TextBox 11">
            <a:extLst>
              <a:ext uri="{FF2B5EF4-FFF2-40B4-BE49-F238E27FC236}">
                <a16:creationId xmlns:a16="http://schemas.microsoft.com/office/drawing/2014/main" id="{6C61A033-C0D1-1C1B-0C62-AAE0A7D8BEF7}"/>
              </a:ext>
            </a:extLst>
          </p:cNvPr>
          <p:cNvSpPr txBox="1"/>
          <p:nvPr/>
        </p:nvSpPr>
        <p:spPr>
          <a:xfrm>
            <a:off x="179388" y="4013870"/>
            <a:ext cx="8713787"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             </a:t>
            </a:r>
            <a:r>
              <a:rPr lang="en-GB" b="1" dirty="0">
                <a:solidFill>
                  <a:srgbClr val="376092"/>
                </a:solidFill>
                <a:latin typeface="+mn-lt"/>
                <a:cs typeface="+mn-cs"/>
              </a:rPr>
              <a:t>Data Feeds</a:t>
            </a:r>
            <a:r>
              <a:rPr lang="en-GB" dirty="0">
                <a:solidFill>
                  <a:srgbClr val="376092"/>
                </a:solidFill>
                <a:latin typeface="+mn-lt"/>
                <a:cs typeface="+mn-cs"/>
              </a:rPr>
              <a:t> - Automatically generate multiple public RSS 2.0/Atom data feeds from 	 from your booking data, or sync bookings to an external calendar</a:t>
            </a:r>
          </a:p>
        </p:txBody>
      </p:sp>
      <p:sp>
        <p:nvSpPr>
          <p:cNvPr id="10" name="TextBox 9">
            <a:extLst>
              <a:ext uri="{FF2B5EF4-FFF2-40B4-BE49-F238E27FC236}">
                <a16:creationId xmlns:a16="http://schemas.microsoft.com/office/drawing/2014/main" id="{8BF64F3F-A825-2D63-B452-D7E22EA70FA6}"/>
              </a:ext>
            </a:extLst>
          </p:cNvPr>
          <p:cNvSpPr txBox="1"/>
          <p:nvPr/>
        </p:nvSpPr>
        <p:spPr>
          <a:xfrm>
            <a:off x="200025" y="2599010"/>
            <a:ext cx="8713788"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            </a:t>
            </a:r>
            <a:r>
              <a:rPr lang="en-GB" b="1" dirty="0">
                <a:solidFill>
                  <a:srgbClr val="376092"/>
                </a:solidFill>
                <a:latin typeface="+mn-lt"/>
                <a:cs typeface="+mn-cs"/>
              </a:rPr>
              <a:t>Web Calendars</a:t>
            </a:r>
            <a:r>
              <a:rPr lang="en-GB" dirty="0">
                <a:solidFill>
                  <a:srgbClr val="376092"/>
                </a:solidFill>
                <a:latin typeface="+mn-lt"/>
                <a:cs typeface="+mn-cs"/>
              </a:rPr>
              <a:t> - Seamlessly embed monthly overview calendars of your 	   	bookings directly into your own website so visitors can see what's on</a:t>
            </a:r>
          </a:p>
        </p:txBody>
      </p:sp>
      <p:pic>
        <p:nvPicPr>
          <p:cNvPr id="2" name="Picture 1">
            <a:extLst>
              <a:ext uri="{FF2B5EF4-FFF2-40B4-BE49-F238E27FC236}">
                <a16:creationId xmlns:a16="http://schemas.microsoft.com/office/drawing/2014/main" id="{983CC651-668E-355E-1D51-1C29E9EA24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120359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5D4784E-149C-53A3-3299-CDEC846368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259901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8722C62-FC30-B7AB-9D4B-1968A4B6DA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87987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A9404DB-C8C8-127D-C83E-7E63025F4B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05038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5A6A9DA-B518-3367-30A6-B388CAFB7526}"/>
              </a:ext>
            </a:extLst>
          </p:cNvPr>
          <p:cNvSpPr txBox="1"/>
          <p:nvPr/>
        </p:nvSpPr>
        <p:spPr>
          <a:xfrm>
            <a:off x="4788024" y="4732338"/>
            <a:ext cx="4105151" cy="338137"/>
          </a:xfrm>
          <a:prstGeom prst="rect">
            <a:avLst/>
          </a:prstGeom>
          <a:noFill/>
        </p:spPr>
        <p:txBody>
          <a:bodyPr wrap="square">
            <a:spAutoFit/>
          </a:bodyPr>
          <a:lstStyle/>
          <a:p>
            <a:pPr algn="r" eaLnBrk="1" fontAlgn="auto" hangingPunct="1">
              <a:spcBef>
                <a:spcPts val="0"/>
              </a:spcBef>
              <a:spcAft>
                <a:spcPts val="0"/>
              </a:spcAft>
              <a:defRPr/>
            </a:pPr>
            <a:r>
              <a:rPr lang="en-GB" sz="1600" dirty="0">
                <a:solidFill>
                  <a:srgbClr val="376092"/>
                </a:solidFill>
                <a:latin typeface="+mn-lt"/>
                <a:cs typeface="+mn-cs"/>
              </a:rPr>
              <a:t>More </a:t>
            </a:r>
            <a:r>
              <a:rPr lang="en-GB" sz="1600" dirty="0" err="1">
                <a:solidFill>
                  <a:srgbClr val="376092"/>
                </a:solidFill>
                <a:latin typeface="+mn-lt"/>
                <a:cs typeface="+mn-cs"/>
              </a:rPr>
              <a:t>addons</a:t>
            </a:r>
            <a:r>
              <a:rPr lang="en-GB" sz="1600" dirty="0">
                <a:solidFill>
                  <a:srgbClr val="376092"/>
                </a:solidFill>
                <a:latin typeface="+mn-lt"/>
                <a:cs typeface="+mn-cs"/>
              </a:rPr>
              <a:t> available at http://mid.as/addons</a:t>
            </a:r>
          </a:p>
        </p:txBody>
      </p:sp>
      <p:sp>
        <p:nvSpPr>
          <p:cNvPr id="6" name="TextBox 10">
            <a:extLst>
              <a:ext uri="{FF2B5EF4-FFF2-40B4-BE49-F238E27FC236}">
                <a16:creationId xmlns:a16="http://schemas.microsoft.com/office/drawing/2014/main" id="{48225DBB-D7D7-4569-DAF0-592A6DCADA63}"/>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
        <p:nvSpPr>
          <p:cNvPr id="7" name="TextBox 6">
            <a:extLst>
              <a:ext uri="{FF2B5EF4-FFF2-40B4-BE49-F238E27FC236}">
                <a16:creationId xmlns:a16="http://schemas.microsoft.com/office/drawing/2014/main" id="{0C98FA27-8D8F-4D3F-6D30-AB1608C69318}"/>
              </a:ext>
            </a:extLst>
          </p:cNvPr>
          <p:cNvSpPr txBox="1"/>
          <p:nvPr/>
        </p:nvSpPr>
        <p:spPr>
          <a:xfrm>
            <a:off x="215106" y="3293789"/>
            <a:ext cx="8713788" cy="646331"/>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            </a:t>
            </a:r>
            <a:r>
              <a:rPr lang="en-GB" b="1" dirty="0">
                <a:solidFill>
                  <a:srgbClr val="376092"/>
                </a:solidFill>
                <a:latin typeface="+mn-lt"/>
                <a:cs typeface="+mn-cs"/>
              </a:rPr>
              <a:t>Microsoft Teams &amp; </a:t>
            </a:r>
            <a:r>
              <a:rPr lang="en-GB" b="1">
                <a:solidFill>
                  <a:srgbClr val="376092"/>
                </a:solidFill>
                <a:latin typeface="+mn-lt"/>
                <a:cs typeface="+mn-cs"/>
              </a:rPr>
              <a:t>Slack</a:t>
            </a:r>
            <a:r>
              <a:rPr lang="en-GB">
                <a:solidFill>
                  <a:srgbClr val="376092"/>
                </a:solidFill>
                <a:latin typeface="+mn-lt"/>
                <a:cs typeface="+mn-cs"/>
              </a:rPr>
              <a:t> - </a:t>
            </a:r>
            <a:r>
              <a:rPr lang="en-GB" dirty="0">
                <a:solidFill>
                  <a:srgbClr val="376092"/>
                </a:solidFill>
                <a:latin typeface="+mn-lt"/>
                <a:cs typeface="+mn-cs"/>
              </a:rPr>
              <a:t>Post booking activity notifications to your Teams or 	Slack channels</a:t>
            </a:r>
          </a:p>
        </p:txBody>
      </p:sp>
      <p:pic>
        <p:nvPicPr>
          <p:cNvPr id="11" name="Picture 10">
            <a:extLst>
              <a:ext uri="{FF2B5EF4-FFF2-40B4-BE49-F238E27FC236}">
                <a16:creationId xmlns:a16="http://schemas.microsoft.com/office/drawing/2014/main" id="{99D17EF4-AC6E-F804-3572-C7B31AE2BB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499269" y="3293789"/>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10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2" grpId="0"/>
      <p:bldP spid="10" grpId="0"/>
      <p:bldP spid="1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FB11C64-3D2E-4C41-6EE4-CA1D3DF13513}"/>
              </a:ext>
            </a:extLst>
          </p:cNvPr>
          <p:cNvSpPr txBox="1"/>
          <p:nvPr/>
        </p:nvSpPr>
        <p:spPr>
          <a:xfrm>
            <a:off x="107950" y="1131590"/>
            <a:ext cx="8424863"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can drastically cut down on your costs, as it streamlines the time spent on booking and administrative tasks, and reduces the amount of paperwork! </a:t>
            </a:r>
          </a:p>
        </p:txBody>
      </p:sp>
      <p:sp>
        <p:nvSpPr>
          <p:cNvPr id="2" name="TextBox 1">
            <a:extLst>
              <a:ext uri="{FF2B5EF4-FFF2-40B4-BE49-F238E27FC236}">
                <a16:creationId xmlns:a16="http://schemas.microsoft.com/office/drawing/2014/main" id="{A31A3950-AD43-755E-51DF-6085306ADC6A}"/>
              </a:ext>
            </a:extLst>
          </p:cNvPr>
          <p:cNvSpPr txBox="1"/>
          <p:nvPr/>
        </p:nvSpPr>
        <p:spPr>
          <a:xfrm>
            <a:off x="2627313" y="168275"/>
            <a:ext cx="4897437" cy="708025"/>
          </a:xfrm>
          <a:prstGeom prst="rect">
            <a:avLst/>
          </a:prstGeom>
          <a:noFill/>
        </p:spPr>
        <p:txBody>
          <a:bodyPr>
            <a:spAutoFit/>
          </a:bodyPr>
          <a:lstStyle/>
          <a:p>
            <a:pPr eaLnBrk="1" fontAlgn="auto" hangingPunct="1">
              <a:spcBef>
                <a:spcPts val="0"/>
              </a:spcBef>
              <a:spcAft>
                <a:spcPts val="0"/>
              </a:spcAft>
              <a:defRPr/>
            </a:pPr>
            <a:r>
              <a:rPr lang="en-GB" sz="4000" dirty="0">
                <a:solidFill>
                  <a:schemeClr val="bg1"/>
                </a:solidFill>
                <a:effectLst>
                  <a:outerShdw blurRad="38100" dist="38100" dir="2700000" algn="tl">
                    <a:srgbClr val="000000">
                      <a:alpha val="43137"/>
                    </a:srgbClr>
                  </a:outerShdw>
                </a:effectLst>
                <a:latin typeface="+mn-lt"/>
                <a:cs typeface="+mn-cs"/>
              </a:rPr>
              <a:t>BENEFITS OF MIDAS</a:t>
            </a:r>
          </a:p>
        </p:txBody>
      </p:sp>
      <p:sp>
        <p:nvSpPr>
          <p:cNvPr id="7" name="TextBox 6">
            <a:extLst>
              <a:ext uri="{FF2B5EF4-FFF2-40B4-BE49-F238E27FC236}">
                <a16:creationId xmlns:a16="http://schemas.microsoft.com/office/drawing/2014/main" id="{6695DB99-253D-85CE-34C0-509996EB9350}"/>
              </a:ext>
            </a:extLst>
          </p:cNvPr>
          <p:cNvSpPr txBox="1"/>
          <p:nvPr/>
        </p:nvSpPr>
        <p:spPr>
          <a:xfrm>
            <a:off x="107950" y="1998365"/>
            <a:ext cx="8424863"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won’t let you double-book, and warns you if your venues are exceeding their maximum capacities</a:t>
            </a:r>
          </a:p>
        </p:txBody>
      </p:sp>
      <p:sp>
        <p:nvSpPr>
          <p:cNvPr id="8" name="TextBox 7">
            <a:extLst>
              <a:ext uri="{FF2B5EF4-FFF2-40B4-BE49-F238E27FC236}">
                <a16:creationId xmlns:a16="http://schemas.microsoft.com/office/drawing/2014/main" id="{4FD42D8D-9DDD-FFF2-7B2A-EE8FAE978C52}"/>
              </a:ext>
            </a:extLst>
          </p:cNvPr>
          <p:cNvSpPr txBox="1"/>
          <p:nvPr/>
        </p:nvSpPr>
        <p:spPr>
          <a:xfrm>
            <a:off x="107950" y="3582690"/>
            <a:ext cx="8424863"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is accessible when you need it, wherever you are! ..all you need is a web browser and an Internet connection!</a:t>
            </a:r>
          </a:p>
        </p:txBody>
      </p:sp>
      <p:sp>
        <p:nvSpPr>
          <p:cNvPr id="9" name="TextBox 8">
            <a:extLst>
              <a:ext uri="{FF2B5EF4-FFF2-40B4-BE49-F238E27FC236}">
                <a16:creationId xmlns:a16="http://schemas.microsoft.com/office/drawing/2014/main" id="{A7383D7C-4008-7118-E376-9A9398A41BB4}"/>
              </a:ext>
            </a:extLst>
          </p:cNvPr>
          <p:cNvSpPr txBox="1"/>
          <p:nvPr/>
        </p:nvSpPr>
        <p:spPr>
          <a:xfrm>
            <a:off x="107950" y="2790528"/>
            <a:ext cx="8424863"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can keep track of the estimated number of people on your site at any given time</a:t>
            </a:r>
          </a:p>
        </p:txBody>
      </p:sp>
      <p:sp>
        <p:nvSpPr>
          <p:cNvPr id="12" name="TextBox 11">
            <a:extLst>
              <a:ext uri="{FF2B5EF4-FFF2-40B4-BE49-F238E27FC236}">
                <a16:creationId xmlns:a16="http://schemas.microsoft.com/office/drawing/2014/main" id="{8B25600F-C62C-3DD0-894B-1884540A9208}"/>
              </a:ext>
            </a:extLst>
          </p:cNvPr>
          <p:cNvSpPr txBox="1"/>
          <p:nvPr/>
        </p:nvSpPr>
        <p:spPr>
          <a:xfrm>
            <a:off x="2699792" y="4587974"/>
            <a:ext cx="3641510" cy="369332"/>
          </a:xfrm>
          <a:prstGeom prst="rect">
            <a:avLst/>
          </a:prstGeom>
          <a:noFill/>
        </p:spPr>
        <p:txBody>
          <a:bodyPr wrap="none">
            <a:spAutoFit/>
          </a:bodyPr>
          <a:lstStyle/>
          <a:p>
            <a:pPr eaLnBrk="1" hangingPunct="1">
              <a:defRPr/>
            </a:pPr>
            <a:r>
              <a:rPr lang="en-GB" i="1" dirty="0">
                <a:solidFill>
                  <a:srgbClr val="376092">
                    <a:alpha val="20000"/>
                  </a:srgbClr>
                </a:solidFill>
                <a:effectLst>
                  <a:glow rad="1270000">
                    <a:schemeClr val="bg1">
                      <a:alpha val="10000"/>
                    </a:schemeClr>
                  </a:glow>
                </a:effectLst>
                <a:latin typeface="+mn-lt"/>
                <a:cs typeface="Arial" charset="0"/>
              </a:rPr>
              <a:t>…Making your facilities work for you!</a:t>
            </a:r>
          </a:p>
        </p:txBody>
      </p:sp>
      <p:sp>
        <p:nvSpPr>
          <p:cNvPr id="3" name="TextBox 10">
            <a:extLst>
              <a:ext uri="{FF2B5EF4-FFF2-40B4-BE49-F238E27FC236}">
                <a16:creationId xmlns:a16="http://schemas.microsoft.com/office/drawing/2014/main" id="{38805B95-C72A-56FD-7576-E1395CE470F4}"/>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0"/>
          </a:stretch>
        </a:blipFill>
        <a:effectLst/>
      </p:bgPr>
    </p:bg>
    <p:spTree>
      <p:nvGrpSpPr>
        <p:cNvPr id="1" name=""/>
        <p:cNvGrpSpPr/>
        <p:nvPr/>
      </p:nvGrpSpPr>
      <p:grpSpPr>
        <a:xfrm>
          <a:off x="0" y="0"/>
          <a:ext cx="0" cy="0"/>
          <a:chOff x="0" y="0"/>
          <a:chExt cx="0" cy="0"/>
        </a:xfrm>
      </p:grpSpPr>
      <p:pic>
        <p:nvPicPr>
          <p:cNvPr id="12290" name="Picture 5">
            <a:extLst>
              <a:ext uri="{FF2B5EF4-FFF2-40B4-BE49-F238E27FC236}">
                <a16:creationId xmlns:a16="http://schemas.microsoft.com/office/drawing/2014/main" id="{846D49D5-C028-3CE6-BD48-0ED260DA31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484188"/>
            <a:ext cx="3429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4D79626-DACD-5D52-C770-B48F1BA9A115}"/>
              </a:ext>
            </a:extLst>
          </p:cNvPr>
          <p:cNvSpPr txBox="1"/>
          <p:nvPr/>
        </p:nvSpPr>
        <p:spPr>
          <a:xfrm>
            <a:off x="3381375" y="3254375"/>
            <a:ext cx="2271713" cy="523875"/>
          </a:xfrm>
          <a:prstGeom prst="rect">
            <a:avLst/>
          </a:prstGeom>
          <a:noFill/>
          <a:effectLst>
            <a:outerShdw blurRad="76200" dir="5400000" algn="ctr" rotWithShape="0">
              <a:schemeClr val="bg1"/>
            </a:outerShdw>
          </a:effectLst>
        </p:spPr>
        <p:txBody>
          <a:bodyPr wrap="none">
            <a:spAutoFit/>
          </a:bodyPr>
          <a:lstStyle/>
          <a:p>
            <a:pPr eaLnBrk="1" fontAlgn="auto" hangingPunct="1">
              <a:spcBef>
                <a:spcPts val="0"/>
              </a:spcBef>
              <a:spcAft>
                <a:spcPts val="0"/>
              </a:spcAft>
              <a:defRPr/>
            </a:pPr>
            <a:r>
              <a:rPr lang="en-GB" sz="2800" dirty="0">
                <a:solidFill>
                  <a:srgbClr val="376092"/>
                </a:solidFill>
                <a:latin typeface="+mj-lt"/>
                <a:ea typeface="Tahoma" pitchFamily="34" charset="0"/>
                <a:cs typeface="Tahoma" pitchFamily="34" charset="0"/>
              </a:rPr>
              <a:t>https://mid.as</a:t>
            </a:r>
          </a:p>
        </p:txBody>
      </p:sp>
      <p:sp>
        <p:nvSpPr>
          <p:cNvPr id="10" name="TextBox 9">
            <a:extLst>
              <a:ext uri="{FF2B5EF4-FFF2-40B4-BE49-F238E27FC236}">
                <a16:creationId xmlns:a16="http://schemas.microsoft.com/office/drawing/2014/main" id="{EA4ACB15-9CF2-FD7A-C912-F34B8F40F3B2}"/>
              </a:ext>
            </a:extLst>
          </p:cNvPr>
          <p:cNvSpPr txBox="1"/>
          <p:nvPr/>
        </p:nvSpPr>
        <p:spPr>
          <a:xfrm>
            <a:off x="3167063" y="2676525"/>
            <a:ext cx="2698750" cy="523875"/>
          </a:xfrm>
          <a:prstGeom prst="rect">
            <a:avLst/>
          </a:prstGeom>
          <a:noFill/>
          <a:effectLst>
            <a:outerShdw blurRad="76200" dir="5400000" algn="ctr" rotWithShape="0">
              <a:schemeClr val="bg1"/>
            </a:outerShdw>
          </a:effectLst>
        </p:spPr>
        <p:txBody>
          <a:bodyPr wrap="none" anchor="ctr">
            <a:spAutoFit/>
          </a:bodyPr>
          <a:lstStyle/>
          <a:p>
            <a:pPr eaLnBrk="1" fontAlgn="auto" hangingPunct="1">
              <a:spcBef>
                <a:spcPts val="0"/>
              </a:spcBef>
              <a:spcAft>
                <a:spcPts val="0"/>
              </a:spcAft>
              <a:defRPr/>
            </a:pPr>
            <a:r>
              <a:rPr lang="en-GB" sz="2800" dirty="0">
                <a:solidFill>
                  <a:srgbClr val="376092"/>
                </a:solidFill>
                <a:latin typeface="+mj-lt"/>
                <a:ea typeface="Tahoma" pitchFamily="34" charset="0"/>
                <a:cs typeface="Tahoma" pitchFamily="34" charset="0"/>
              </a:rPr>
              <a:t>Find out more at</a:t>
            </a:r>
          </a:p>
        </p:txBody>
      </p:sp>
      <p:sp>
        <p:nvSpPr>
          <p:cNvPr id="5" name="TextBox 4">
            <a:extLst>
              <a:ext uri="{FF2B5EF4-FFF2-40B4-BE49-F238E27FC236}">
                <a16:creationId xmlns:a16="http://schemas.microsoft.com/office/drawing/2014/main" id="{4D534BD5-E107-F543-CA2F-2EA74E103952}"/>
              </a:ext>
            </a:extLst>
          </p:cNvPr>
          <p:cNvSpPr txBox="1"/>
          <p:nvPr/>
        </p:nvSpPr>
        <p:spPr>
          <a:xfrm>
            <a:off x="3417888" y="3776663"/>
            <a:ext cx="2179637" cy="523875"/>
          </a:xfrm>
          <a:prstGeom prst="rect">
            <a:avLst/>
          </a:prstGeom>
          <a:noFill/>
          <a:effectLst>
            <a:outerShdw blurRad="76200" dir="5400000" algn="ctr" rotWithShape="0">
              <a:schemeClr val="bg1"/>
            </a:outerShdw>
          </a:effectLst>
        </p:spPr>
        <p:txBody>
          <a:bodyPr wrap="none">
            <a:spAutoFit/>
          </a:bodyPr>
          <a:lstStyle/>
          <a:p>
            <a:pPr eaLnBrk="1" fontAlgn="auto" hangingPunct="1">
              <a:spcBef>
                <a:spcPts val="0"/>
              </a:spcBef>
              <a:spcAft>
                <a:spcPts val="0"/>
              </a:spcAft>
              <a:defRPr/>
            </a:pPr>
            <a:r>
              <a:rPr lang="en-GB" sz="2800" dirty="0">
                <a:solidFill>
                  <a:srgbClr val="376092"/>
                </a:solidFill>
                <a:latin typeface="+mj-lt"/>
                <a:ea typeface="Tahoma" pitchFamily="34" charset="0"/>
                <a:cs typeface="Tahoma" pitchFamily="34" charset="0"/>
              </a:rPr>
              <a:t>sales@mid.as</a:t>
            </a:r>
          </a:p>
        </p:txBody>
      </p:sp>
      <p:sp>
        <p:nvSpPr>
          <p:cNvPr id="6" name="TextBox 5">
            <a:extLst>
              <a:ext uri="{FF2B5EF4-FFF2-40B4-BE49-F238E27FC236}">
                <a16:creationId xmlns:a16="http://schemas.microsoft.com/office/drawing/2014/main" id="{A4CFFE80-7FAC-93E5-F29B-50A7195E5453}"/>
              </a:ext>
            </a:extLst>
          </p:cNvPr>
          <p:cNvSpPr txBox="1"/>
          <p:nvPr/>
        </p:nvSpPr>
        <p:spPr>
          <a:xfrm>
            <a:off x="2099611" y="4515966"/>
            <a:ext cx="4816190" cy="461665"/>
          </a:xfrm>
          <a:prstGeom prst="rect">
            <a:avLst/>
          </a:prstGeom>
          <a:noFill/>
        </p:spPr>
        <p:txBody>
          <a:bodyPr wrap="none">
            <a:spAutoFit/>
          </a:bodyPr>
          <a:lstStyle/>
          <a:p>
            <a:pPr algn="ctr" eaLnBrk="1" hangingPunct="1">
              <a:defRPr/>
            </a:pPr>
            <a:r>
              <a:rPr lang="en-GB" sz="2400" i="1" dirty="0">
                <a:solidFill>
                  <a:srgbClr val="376092">
                    <a:alpha val="20000"/>
                  </a:srgbClr>
                </a:solidFill>
                <a:effectLst>
                  <a:glow rad="1270000">
                    <a:schemeClr val="bg1">
                      <a:alpha val="10000"/>
                    </a:schemeClr>
                  </a:glow>
                </a:effectLst>
                <a:latin typeface="+mn-lt"/>
                <a:cs typeface="Arial" charset="0"/>
              </a:rPr>
              <a:t>…Making your facilities work for you!</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par>
                          <p:cTn id="27" fill="hold" nodeType="afterGroup">
                            <p:stCondLst>
                              <p:cond delay="2000"/>
                            </p:stCondLst>
                            <p:childTnLst>
                              <p:par>
                                <p:cTn id="28" presetID="26" presetClass="emph" presetSubtype="0" fill="hold" nodeType="after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70DFB77-5287-1664-4618-3C5BF6896A5A}"/>
              </a:ext>
            </a:extLst>
          </p:cNvPr>
          <p:cNvSpPr txBox="1"/>
          <p:nvPr/>
        </p:nvSpPr>
        <p:spPr>
          <a:xfrm>
            <a:off x="107950" y="930042"/>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is available in two options to suit every requirement:</a:t>
            </a:r>
          </a:p>
        </p:txBody>
      </p:sp>
      <p:sp>
        <p:nvSpPr>
          <p:cNvPr id="2" name="TextBox 1">
            <a:extLst>
              <a:ext uri="{FF2B5EF4-FFF2-40B4-BE49-F238E27FC236}">
                <a16:creationId xmlns:a16="http://schemas.microsoft.com/office/drawing/2014/main" id="{A096C68D-CE35-F278-7D18-B4BA521BD6CC}"/>
              </a:ext>
            </a:extLst>
          </p:cNvPr>
          <p:cNvSpPr txBox="1"/>
          <p:nvPr/>
        </p:nvSpPr>
        <p:spPr>
          <a:xfrm>
            <a:off x="1952625" y="168275"/>
            <a:ext cx="6867525" cy="646331"/>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AVAILABLE IN TWO EDITIONS</a:t>
            </a:r>
          </a:p>
        </p:txBody>
      </p:sp>
      <p:sp>
        <p:nvSpPr>
          <p:cNvPr id="6" name="TextBox 10">
            <a:extLst>
              <a:ext uri="{FF2B5EF4-FFF2-40B4-BE49-F238E27FC236}">
                <a16:creationId xmlns:a16="http://schemas.microsoft.com/office/drawing/2014/main" id="{E9EA7DC8-F625-A76B-098D-304603DCB045}"/>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pic>
        <p:nvPicPr>
          <p:cNvPr id="8" name="Picture 7">
            <a:extLst>
              <a:ext uri="{FF2B5EF4-FFF2-40B4-BE49-F238E27FC236}">
                <a16:creationId xmlns:a16="http://schemas.microsoft.com/office/drawing/2014/main" id="{2BA9B45F-8B77-A626-E64C-824F1EF4A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91630"/>
            <a:ext cx="2438400" cy="1714500"/>
          </a:xfrm>
          <a:prstGeom prst="rect">
            <a:avLst/>
          </a:prstGeom>
        </p:spPr>
      </p:pic>
      <p:pic>
        <p:nvPicPr>
          <p:cNvPr id="10" name="Picture 9">
            <a:extLst>
              <a:ext uri="{FF2B5EF4-FFF2-40B4-BE49-F238E27FC236}">
                <a16:creationId xmlns:a16="http://schemas.microsoft.com/office/drawing/2014/main" id="{227B6EFF-A2AC-55C4-D508-13B6F1E9B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388190"/>
            <a:ext cx="2438400" cy="1714500"/>
          </a:xfrm>
          <a:prstGeom prst="rect">
            <a:avLst/>
          </a:prstGeom>
        </p:spPr>
      </p:pic>
      <p:sp>
        <p:nvSpPr>
          <p:cNvPr id="11" name="TextBox 10">
            <a:extLst>
              <a:ext uri="{FF2B5EF4-FFF2-40B4-BE49-F238E27FC236}">
                <a16:creationId xmlns:a16="http://schemas.microsoft.com/office/drawing/2014/main" id="{6A140404-6559-EFEB-F9C9-295794C501C9}"/>
              </a:ext>
            </a:extLst>
          </p:cNvPr>
          <p:cNvSpPr txBox="1"/>
          <p:nvPr/>
        </p:nvSpPr>
        <p:spPr>
          <a:xfrm>
            <a:off x="1311361" y="3435846"/>
            <a:ext cx="2304256" cy="369332"/>
          </a:xfrm>
          <a:prstGeom prst="rect">
            <a:avLst/>
          </a:prstGeom>
          <a:noFill/>
          <a:effectLst>
            <a:outerShdw blurRad="76200" dir="5400000" algn="ctr" rotWithShape="0">
              <a:schemeClr val="bg1"/>
            </a:outerShdw>
          </a:effectLst>
        </p:spPr>
        <p:txBody>
          <a:bodyPr wrap="square" rtlCol="0">
            <a:spAutoFit/>
          </a:bodyPr>
          <a:lstStyle/>
          <a:p>
            <a:pPr algn="ctr"/>
            <a:r>
              <a:rPr lang="en-GB" b="1" dirty="0">
                <a:solidFill>
                  <a:srgbClr val="376092"/>
                </a:solidFill>
              </a:rPr>
              <a:t>Cloud Hosted System</a:t>
            </a:r>
          </a:p>
        </p:txBody>
      </p:sp>
      <p:sp>
        <p:nvSpPr>
          <p:cNvPr id="12" name="TextBox 11">
            <a:extLst>
              <a:ext uri="{FF2B5EF4-FFF2-40B4-BE49-F238E27FC236}">
                <a16:creationId xmlns:a16="http://schemas.microsoft.com/office/drawing/2014/main" id="{08E27AD1-CB29-5136-3C95-1D143FCB8A0C}"/>
              </a:ext>
            </a:extLst>
          </p:cNvPr>
          <p:cNvSpPr txBox="1"/>
          <p:nvPr/>
        </p:nvSpPr>
        <p:spPr>
          <a:xfrm>
            <a:off x="5580112" y="3435846"/>
            <a:ext cx="2304256" cy="369332"/>
          </a:xfrm>
          <a:prstGeom prst="rect">
            <a:avLst/>
          </a:prstGeom>
          <a:noFill/>
          <a:effectLst>
            <a:outerShdw blurRad="76200" dir="5400000" algn="ctr" rotWithShape="0">
              <a:schemeClr val="bg1"/>
            </a:outerShdw>
          </a:effectLst>
        </p:spPr>
        <p:txBody>
          <a:bodyPr wrap="square" rtlCol="0">
            <a:spAutoFit/>
          </a:bodyPr>
          <a:lstStyle/>
          <a:p>
            <a:pPr algn="ctr"/>
            <a:r>
              <a:rPr lang="en-GB" b="1" dirty="0">
                <a:solidFill>
                  <a:srgbClr val="376092"/>
                </a:solidFill>
              </a:rPr>
              <a:t>Self Hosted System</a:t>
            </a:r>
          </a:p>
        </p:txBody>
      </p:sp>
      <p:sp>
        <p:nvSpPr>
          <p:cNvPr id="18" name="TextBox 17">
            <a:extLst>
              <a:ext uri="{FF2B5EF4-FFF2-40B4-BE49-F238E27FC236}">
                <a16:creationId xmlns:a16="http://schemas.microsoft.com/office/drawing/2014/main" id="{EE066C27-130E-D397-2E6A-3E713FC8DFF1}"/>
              </a:ext>
            </a:extLst>
          </p:cNvPr>
          <p:cNvSpPr txBox="1"/>
          <p:nvPr/>
        </p:nvSpPr>
        <p:spPr>
          <a:xfrm>
            <a:off x="5580112" y="3939902"/>
            <a:ext cx="2304256" cy="923330"/>
          </a:xfrm>
          <a:prstGeom prst="rect">
            <a:avLst/>
          </a:prstGeom>
          <a:noFill/>
          <a:effectLst>
            <a:outerShdw blurRad="76200" dir="5400000" algn="ctr" rotWithShape="0">
              <a:schemeClr val="bg1"/>
            </a:outerShdw>
          </a:effectLst>
        </p:spPr>
        <p:txBody>
          <a:bodyPr wrap="square" rtlCol="0">
            <a:spAutoFit/>
          </a:bodyPr>
          <a:lstStyle/>
          <a:p>
            <a:pPr algn="ctr"/>
            <a:r>
              <a:rPr lang="en-GB" dirty="0">
                <a:solidFill>
                  <a:srgbClr val="376092"/>
                </a:solidFill>
                <a:latin typeface="+mn-lt"/>
              </a:rPr>
              <a:t>Download, install, and run MIDAS from your own web server *</a:t>
            </a:r>
          </a:p>
        </p:txBody>
      </p:sp>
      <p:sp>
        <p:nvSpPr>
          <p:cNvPr id="20" name="TextBox 19">
            <a:extLst>
              <a:ext uri="{FF2B5EF4-FFF2-40B4-BE49-F238E27FC236}">
                <a16:creationId xmlns:a16="http://schemas.microsoft.com/office/drawing/2014/main" id="{62AE5D83-D98E-A0AF-8340-7ABDCEF49FBD}"/>
              </a:ext>
            </a:extLst>
          </p:cNvPr>
          <p:cNvSpPr txBox="1"/>
          <p:nvPr/>
        </p:nvSpPr>
        <p:spPr>
          <a:xfrm>
            <a:off x="843309" y="3939902"/>
            <a:ext cx="3240360" cy="923330"/>
          </a:xfrm>
          <a:prstGeom prst="rect">
            <a:avLst/>
          </a:prstGeom>
          <a:noFill/>
          <a:effectLst>
            <a:outerShdw blurRad="76200" dir="5400000" algn="ctr" rotWithShape="0">
              <a:schemeClr val="bg1"/>
            </a:outerShdw>
          </a:effectLst>
        </p:spPr>
        <p:txBody>
          <a:bodyPr wrap="square" rtlCol="0">
            <a:spAutoFit/>
          </a:bodyPr>
          <a:lstStyle/>
          <a:p>
            <a:pPr algn="ctr"/>
            <a:r>
              <a:rPr lang="en-GB" dirty="0">
                <a:solidFill>
                  <a:srgbClr val="376092"/>
                </a:solidFill>
                <a:latin typeface="+mn-lt"/>
              </a:rPr>
              <a:t>Have your MIDAS system hosted in the cloud, and accessible via your own *.mid.as subdomain</a:t>
            </a:r>
          </a:p>
        </p:txBody>
      </p:sp>
      <p:sp>
        <p:nvSpPr>
          <p:cNvPr id="22" name="TextBox 21">
            <a:extLst>
              <a:ext uri="{FF2B5EF4-FFF2-40B4-BE49-F238E27FC236}">
                <a16:creationId xmlns:a16="http://schemas.microsoft.com/office/drawing/2014/main" id="{C5EA41AB-E6D9-72F3-A8F0-FFED4E139CFC}"/>
              </a:ext>
            </a:extLst>
          </p:cNvPr>
          <p:cNvSpPr txBox="1"/>
          <p:nvPr/>
        </p:nvSpPr>
        <p:spPr>
          <a:xfrm>
            <a:off x="6503996" y="4863232"/>
            <a:ext cx="2420594" cy="215444"/>
          </a:xfrm>
          <a:prstGeom prst="rect">
            <a:avLst/>
          </a:prstGeom>
          <a:noFill/>
          <a:effectLst>
            <a:outerShdw blurRad="76200" dir="5400000" algn="ctr" rotWithShape="0">
              <a:schemeClr val="bg1"/>
            </a:outerShdw>
          </a:effectLst>
        </p:spPr>
        <p:txBody>
          <a:bodyPr wrap="square" rtlCol="0">
            <a:spAutoFit/>
          </a:bodyPr>
          <a:lstStyle/>
          <a:p>
            <a:pPr algn="r"/>
            <a:r>
              <a:rPr lang="en-GB" sz="800" dirty="0">
                <a:solidFill>
                  <a:srgbClr val="376092"/>
                </a:solidFill>
                <a:latin typeface="+mn-lt"/>
              </a:rPr>
              <a:t>* For Server Requirements see: https://mid.as/sysreq</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70DFB77-5287-1664-4618-3C5BF6896A5A}"/>
              </a:ext>
            </a:extLst>
          </p:cNvPr>
          <p:cNvSpPr txBox="1"/>
          <p:nvPr/>
        </p:nvSpPr>
        <p:spPr>
          <a:xfrm>
            <a:off x="107950" y="930042"/>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MIDAS won’t allow you to double-book venues – ever!</a:t>
            </a:r>
          </a:p>
        </p:txBody>
      </p:sp>
      <p:sp>
        <p:nvSpPr>
          <p:cNvPr id="2" name="TextBox 1">
            <a:extLst>
              <a:ext uri="{FF2B5EF4-FFF2-40B4-BE49-F238E27FC236}">
                <a16:creationId xmlns:a16="http://schemas.microsoft.com/office/drawing/2014/main" id="{A096C68D-CE35-F278-7D18-B4BA521BD6CC}"/>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Bookings</a:t>
            </a:r>
          </a:p>
        </p:txBody>
      </p:sp>
      <p:sp>
        <p:nvSpPr>
          <p:cNvPr id="14" name="TextBox 13">
            <a:extLst>
              <a:ext uri="{FF2B5EF4-FFF2-40B4-BE49-F238E27FC236}">
                <a16:creationId xmlns:a16="http://schemas.microsoft.com/office/drawing/2014/main" id="{FAA40E09-C0BB-6B3D-061E-E764109BAA60}"/>
              </a:ext>
            </a:extLst>
          </p:cNvPr>
          <p:cNvSpPr txBox="1"/>
          <p:nvPr/>
        </p:nvSpPr>
        <p:spPr>
          <a:xfrm>
            <a:off x="107950" y="2183736"/>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With just a few clicks you can quickly add recurring bookings</a:t>
            </a:r>
          </a:p>
        </p:txBody>
      </p:sp>
      <p:sp>
        <p:nvSpPr>
          <p:cNvPr id="15" name="TextBox 14">
            <a:extLst>
              <a:ext uri="{FF2B5EF4-FFF2-40B4-BE49-F238E27FC236}">
                <a16:creationId xmlns:a16="http://schemas.microsoft.com/office/drawing/2014/main" id="{8D901FF4-5DB6-A899-C0AE-7CDFEDB7E013}"/>
              </a:ext>
            </a:extLst>
          </p:cNvPr>
          <p:cNvSpPr txBox="1"/>
          <p:nvPr/>
        </p:nvSpPr>
        <p:spPr>
          <a:xfrm>
            <a:off x="107950" y="2578795"/>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Bookings can be “</a:t>
            </a:r>
            <a:r>
              <a:rPr lang="en-GB" dirty="0" err="1">
                <a:solidFill>
                  <a:srgbClr val="376092"/>
                </a:solidFill>
                <a:latin typeface="+mn-lt"/>
                <a:cs typeface="+mn-cs"/>
              </a:rPr>
              <a:t>color</a:t>
            </a:r>
            <a:r>
              <a:rPr lang="en-GB" dirty="0">
                <a:solidFill>
                  <a:srgbClr val="376092"/>
                </a:solidFill>
                <a:latin typeface="+mn-lt"/>
                <a:cs typeface="+mn-cs"/>
              </a:rPr>
              <a:t> coded”, so different types of bookings will be easier to see</a:t>
            </a:r>
          </a:p>
        </p:txBody>
      </p:sp>
      <p:sp>
        <p:nvSpPr>
          <p:cNvPr id="19" name="TextBox 18">
            <a:extLst>
              <a:ext uri="{FF2B5EF4-FFF2-40B4-BE49-F238E27FC236}">
                <a16:creationId xmlns:a16="http://schemas.microsoft.com/office/drawing/2014/main" id="{4F4D34D3-7820-0C8F-C9B4-3838CC6DE037}"/>
              </a:ext>
            </a:extLst>
          </p:cNvPr>
          <p:cNvSpPr txBox="1"/>
          <p:nvPr/>
        </p:nvSpPr>
        <p:spPr>
          <a:xfrm>
            <a:off x="107950" y="1747273"/>
            <a:ext cx="8712200" cy="369888"/>
          </a:xfrm>
          <a:prstGeom prst="rect">
            <a:avLst/>
          </a:prstGeom>
          <a:noFill/>
          <a:effectLst>
            <a:glow>
              <a:schemeClr val="accent2"/>
            </a:glow>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Add new bookings by simply clicking and dragging across the booking grid</a:t>
            </a:r>
          </a:p>
        </p:txBody>
      </p:sp>
      <p:sp>
        <p:nvSpPr>
          <p:cNvPr id="21" name="TextBox 20">
            <a:extLst>
              <a:ext uri="{FF2B5EF4-FFF2-40B4-BE49-F238E27FC236}">
                <a16:creationId xmlns:a16="http://schemas.microsoft.com/office/drawing/2014/main" id="{77DB6563-A85B-08EC-69D5-2B8E4484DE9B}"/>
              </a:ext>
            </a:extLst>
          </p:cNvPr>
          <p:cNvSpPr txBox="1"/>
          <p:nvPr/>
        </p:nvSpPr>
        <p:spPr>
          <a:xfrm>
            <a:off x="107950" y="2994025"/>
            <a:ext cx="8712200" cy="36988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View bookings in a single-day or multi-day grid, or as a monthly overview</a:t>
            </a:r>
          </a:p>
        </p:txBody>
      </p:sp>
      <p:pic>
        <p:nvPicPr>
          <p:cNvPr id="3" name="Picture 2">
            <a:extLst>
              <a:ext uri="{FF2B5EF4-FFF2-40B4-BE49-F238E27FC236}">
                <a16:creationId xmlns:a16="http://schemas.microsoft.com/office/drawing/2014/main" id="{236EA016-7645-C3CC-A25D-AE522E114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132" y="3463268"/>
            <a:ext cx="1920244" cy="548642"/>
          </a:xfrm>
          <a:prstGeom prst="rect">
            <a:avLst/>
          </a:prstGeom>
          <a:effectLst>
            <a:reflection blurRad="38100" stA="25000" endPos="30000" dist="50800" dir="5400000" sy="-100000" algn="bl" rotWithShape="0"/>
          </a:effectLst>
        </p:spPr>
      </p:pic>
      <p:pic>
        <p:nvPicPr>
          <p:cNvPr id="4" name="Picture 3">
            <a:extLst>
              <a:ext uri="{FF2B5EF4-FFF2-40B4-BE49-F238E27FC236}">
                <a16:creationId xmlns:a16="http://schemas.microsoft.com/office/drawing/2014/main" id="{D30240E7-81E6-8703-01E0-B2664DAEE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327364"/>
            <a:ext cx="1920244" cy="548642"/>
          </a:xfrm>
          <a:prstGeom prst="rect">
            <a:avLst/>
          </a:prstGeom>
          <a:effectLst>
            <a:reflection blurRad="38100" stA="25000" endPos="30000" dist="50800" dir="5400000" sy="-100000" algn="bl" rotWithShape="0"/>
          </a:effectLst>
        </p:spPr>
      </p:pic>
      <p:pic>
        <p:nvPicPr>
          <p:cNvPr id="5" name="Picture 4">
            <a:extLst>
              <a:ext uri="{FF2B5EF4-FFF2-40B4-BE49-F238E27FC236}">
                <a16:creationId xmlns:a16="http://schemas.microsoft.com/office/drawing/2014/main" id="{04459B0A-55E8-1A51-07E5-E9BBA4544E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820" y="4327364"/>
            <a:ext cx="1920244" cy="548642"/>
          </a:xfrm>
          <a:prstGeom prst="rect">
            <a:avLst/>
          </a:prstGeom>
          <a:effectLst>
            <a:reflection blurRad="38100" stA="25000" endPos="30000" dist="50800" dir="5400000" sy="-100000" algn="bl" rotWithShape="0"/>
          </a:effectLst>
        </p:spPr>
      </p:pic>
      <p:pic>
        <p:nvPicPr>
          <p:cNvPr id="25" name="Picture 24">
            <a:extLst>
              <a:ext uri="{FF2B5EF4-FFF2-40B4-BE49-F238E27FC236}">
                <a16:creationId xmlns:a16="http://schemas.microsoft.com/office/drawing/2014/main" id="{485BA2D5-56F4-4A8A-3716-FA096E1522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524" y="3463268"/>
            <a:ext cx="1920244" cy="548642"/>
          </a:xfrm>
          <a:prstGeom prst="rect">
            <a:avLst/>
          </a:prstGeom>
          <a:effectLst>
            <a:reflection blurRad="38100" stA="25000" endPos="30000" dist="50800" dir="5400000" sy="-100000" algn="bl" rotWithShape="0"/>
          </a:effectLst>
        </p:spPr>
      </p:pic>
      <p:pic>
        <p:nvPicPr>
          <p:cNvPr id="26" name="Picture 25">
            <a:extLst>
              <a:ext uri="{FF2B5EF4-FFF2-40B4-BE49-F238E27FC236}">
                <a16:creationId xmlns:a16="http://schemas.microsoft.com/office/drawing/2014/main" id="{5B2F1354-28BB-7DD5-CE96-774301198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6132" y="4327364"/>
            <a:ext cx="1920244" cy="548642"/>
          </a:xfrm>
          <a:prstGeom prst="rect">
            <a:avLst/>
          </a:prstGeom>
          <a:effectLst>
            <a:reflection blurRad="38100" stA="25000" endPos="30000" dist="50800" dir="5400000" sy="-100000" algn="bl" rotWithShape="0"/>
          </a:effectLst>
        </p:spPr>
      </p:pic>
      <p:sp>
        <p:nvSpPr>
          <p:cNvPr id="16" name="TextBox 15">
            <a:extLst>
              <a:ext uri="{FF2B5EF4-FFF2-40B4-BE49-F238E27FC236}">
                <a16:creationId xmlns:a16="http://schemas.microsoft.com/office/drawing/2014/main" id="{75D46BB8-9066-01A9-D86E-2146E67EE5E7}"/>
              </a:ext>
            </a:extLst>
          </p:cNvPr>
          <p:cNvSpPr txBox="1"/>
          <p:nvPr/>
        </p:nvSpPr>
        <p:spPr>
          <a:xfrm>
            <a:off x="107950" y="1312398"/>
            <a:ext cx="8712200" cy="368300"/>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Book by start/end time, start time/duration, number of nights, or pre-defined time slot</a:t>
            </a:r>
          </a:p>
        </p:txBody>
      </p:sp>
      <p:pic>
        <p:nvPicPr>
          <p:cNvPr id="17" name="Picture 16">
            <a:extLst>
              <a:ext uri="{FF2B5EF4-FFF2-40B4-BE49-F238E27FC236}">
                <a16:creationId xmlns:a16="http://schemas.microsoft.com/office/drawing/2014/main" id="{17372025-E378-98F3-6DC3-9ADECE049E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3848" y="3493334"/>
            <a:ext cx="1920244" cy="446568"/>
          </a:xfrm>
          <a:prstGeom prst="rect">
            <a:avLst/>
          </a:prstGeom>
          <a:effectLst>
            <a:reflection blurRad="38100" stA="25000" endPos="30000" dist="50800" dir="5400000" sy="-100000" algn="bl" rotWithShape="0"/>
          </a:effectLst>
        </p:spPr>
      </p:pic>
      <p:sp>
        <p:nvSpPr>
          <p:cNvPr id="6" name="TextBox 10">
            <a:extLst>
              <a:ext uri="{FF2B5EF4-FFF2-40B4-BE49-F238E27FC236}">
                <a16:creationId xmlns:a16="http://schemas.microsoft.com/office/drawing/2014/main" id="{E9EA7DC8-F625-A76B-098D-304603DCB045}"/>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extLst>
      <p:ext uri="{BB962C8B-B14F-4D97-AF65-F5344CB8AC3E}">
        <p14:creationId xmlns:p14="http://schemas.microsoft.com/office/powerpoint/2010/main" val="8159002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2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3C0FF8-76E6-99AE-5AE7-40BFC1BE9A7B}"/>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Bookings</a:t>
            </a:r>
          </a:p>
        </p:txBody>
      </p:sp>
      <p:sp>
        <p:nvSpPr>
          <p:cNvPr id="16" name="TextBox 15">
            <a:extLst>
              <a:ext uri="{FF2B5EF4-FFF2-40B4-BE49-F238E27FC236}">
                <a16:creationId xmlns:a16="http://schemas.microsoft.com/office/drawing/2014/main" id="{1044C3D1-C3CF-D5C9-9F3E-8CA2D659C381}"/>
              </a:ext>
            </a:extLst>
          </p:cNvPr>
          <p:cNvSpPr txBox="1"/>
          <p:nvPr/>
        </p:nvSpPr>
        <p:spPr>
          <a:xfrm>
            <a:off x="107950" y="908225"/>
            <a:ext cx="8712200"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Equipment, Staffing, and Consumables can be assigned to your bookings, and MIDAS won’t allow you to add more than you have!</a:t>
            </a:r>
          </a:p>
        </p:txBody>
      </p:sp>
      <p:sp>
        <p:nvSpPr>
          <p:cNvPr id="17" name="TextBox 16">
            <a:extLst>
              <a:ext uri="{FF2B5EF4-FFF2-40B4-BE49-F238E27FC236}">
                <a16:creationId xmlns:a16="http://schemas.microsoft.com/office/drawing/2014/main" id="{C6FE5949-74D2-0822-4BB6-A58A45827CE1}"/>
              </a:ext>
            </a:extLst>
          </p:cNvPr>
          <p:cNvSpPr txBox="1"/>
          <p:nvPr/>
        </p:nvSpPr>
        <p:spPr>
          <a:xfrm>
            <a:off x="107950" y="1923678"/>
            <a:ext cx="8712200" cy="36933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Quickly reschedule bookings by simply “dragging” them to a different time or venue</a:t>
            </a:r>
          </a:p>
        </p:txBody>
      </p:sp>
      <p:sp>
        <p:nvSpPr>
          <p:cNvPr id="18" name="TextBox 17">
            <a:extLst>
              <a:ext uri="{FF2B5EF4-FFF2-40B4-BE49-F238E27FC236}">
                <a16:creationId xmlns:a16="http://schemas.microsoft.com/office/drawing/2014/main" id="{45BE6A75-6B8E-6C71-1672-A06A32132A8E}"/>
              </a:ext>
            </a:extLst>
          </p:cNvPr>
          <p:cNvSpPr txBox="1"/>
          <p:nvPr/>
        </p:nvSpPr>
        <p:spPr>
          <a:xfrm>
            <a:off x="102836" y="2645718"/>
            <a:ext cx="8712200"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Printouts can be made of an entire day’s bookings, or just for certain venues, between certain times, or over a range of dates</a:t>
            </a:r>
          </a:p>
        </p:txBody>
      </p:sp>
      <p:sp>
        <p:nvSpPr>
          <p:cNvPr id="20" name="TextBox 19">
            <a:extLst>
              <a:ext uri="{FF2B5EF4-FFF2-40B4-BE49-F238E27FC236}">
                <a16:creationId xmlns:a16="http://schemas.microsoft.com/office/drawing/2014/main" id="{56C75F9A-7705-B9F2-96F2-9ECC7D72E102}"/>
              </a:ext>
            </a:extLst>
          </p:cNvPr>
          <p:cNvSpPr txBox="1"/>
          <p:nvPr/>
        </p:nvSpPr>
        <p:spPr>
          <a:xfrm>
            <a:off x="102836" y="3291830"/>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Attach reminders or informational notes to specific calendar dates for all users to see</a:t>
            </a:r>
          </a:p>
        </p:txBody>
      </p:sp>
      <p:pic>
        <p:nvPicPr>
          <p:cNvPr id="22" name="Picture 21">
            <a:extLst>
              <a:ext uri="{FF2B5EF4-FFF2-40B4-BE49-F238E27FC236}">
                <a16:creationId xmlns:a16="http://schemas.microsoft.com/office/drawing/2014/main" id="{8C1B13E6-1E80-0AFE-A9FA-9EBE076DF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86" y="3651870"/>
            <a:ext cx="1920244" cy="548642"/>
          </a:xfrm>
          <a:prstGeom prst="rect">
            <a:avLst/>
          </a:prstGeom>
          <a:effectLst>
            <a:reflection blurRad="38100" stA="25000" endPos="30000" dist="50800" dir="5400000" sy="-100000" algn="bl" rotWithShape="0"/>
          </a:effectLst>
        </p:spPr>
      </p:pic>
      <p:pic>
        <p:nvPicPr>
          <p:cNvPr id="23" name="Picture 22">
            <a:extLst>
              <a:ext uri="{FF2B5EF4-FFF2-40B4-BE49-F238E27FC236}">
                <a16:creationId xmlns:a16="http://schemas.microsoft.com/office/drawing/2014/main" id="{7E8D2132-D1EB-453B-6583-FA48B5F7A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552" y="3651870"/>
            <a:ext cx="1920244" cy="548642"/>
          </a:xfrm>
          <a:prstGeom prst="rect">
            <a:avLst/>
          </a:prstGeom>
          <a:effectLst>
            <a:reflection blurRad="38100" stA="25000" endPos="30000" dist="50800" dir="5400000" sy="-100000" algn="bl" rotWithShape="0"/>
          </a:effectLst>
        </p:spPr>
      </p:pic>
      <p:pic>
        <p:nvPicPr>
          <p:cNvPr id="12" name="Picture 11">
            <a:extLst>
              <a:ext uri="{FF2B5EF4-FFF2-40B4-BE49-F238E27FC236}">
                <a16:creationId xmlns:a16="http://schemas.microsoft.com/office/drawing/2014/main" id="{2AC1B4CD-14B9-AAD4-90BE-20CE61F28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844" y="3651870"/>
            <a:ext cx="1920244" cy="548642"/>
          </a:xfrm>
          <a:prstGeom prst="rect">
            <a:avLst/>
          </a:prstGeom>
          <a:effectLst>
            <a:reflection blurRad="38100" stA="25000" endPos="30000" dist="50800" dir="5400000" sy="-100000" algn="bl" rotWithShape="0"/>
          </a:effectLst>
        </p:spPr>
      </p:pic>
      <p:sp>
        <p:nvSpPr>
          <p:cNvPr id="13" name="TextBox 12">
            <a:extLst>
              <a:ext uri="{FF2B5EF4-FFF2-40B4-BE49-F238E27FC236}">
                <a16:creationId xmlns:a16="http://schemas.microsoft.com/office/drawing/2014/main" id="{8ACF34F8-86BB-CA99-DF89-DA9DCA8CAE3A}"/>
              </a:ext>
            </a:extLst>
          </p:cNvPr>
          <p:cNvSpPr txBox="1"/>
          <p:nvPr/>
        </p:nvSpPr>
        <p:spPr>
          <a:xfrm>
            <a:off x="107950" y="1563638"/>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Send email booking confirmations and automated reminders to clients</a:t>
            </a:r>
          </a:p>
        </p:txBody>
      </p:sp>
      <p:pic>
        <p:nvPicPr>
          <p:cNvPr id="14" name="Picture 13">
            <a:extLst>
              <a:ext uri="{FF2B5EF4-FFF2-40B4-BE49-F238E27FC236}">
                <a16:creationId xmlns:a16="http://schemas.microsoft.com/office/drawing/2014/main" id="{DCE5677B-10E1-7CEA-5DD0-7D75F23844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69" y="4399372"/>
            <a:ext cx="1920244" cy="548642"/>
          </a:xfrm>
          <a:prstGeom prst="rect">
            <a:avLst/>
          </a:prstGeom>
          <a:effectLst>
            <a:reflection blurRad="38100" stA="25000" endPos="30000" dist="50800" dir="5400000" sy="-100000" algn="bl" rotWithShape="0"/>
          </a:effectLst>
        </p:spPr>
      </p:pic>
      <p:sp>
        <p:nvSpPr>
          <p:cNvPr id="3" name="TextBox 10">
            <a:extLst>
              <a:ext uri="{FF2B5EF4-FFF2-40B4-BE49-F238E27FC236}">
                <a16:creationId xmlns:a16="http://schemas.microsoft.com/office/drawing/2014/main" id="{C89EBD6B-4EBF-54CC-5727-64B160991AB5}"/>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
        <p:nvSpPr>
          <p:cNvPr id="4" name="TextBox 3">
            <a:extLst>
              <a:ext uri="{FF2B5EF4-FFF2-40B4-BE49-F238E27FC236}">
                <a16:creationId xmlns:a16="http://schemas.microsoft.com/office/drawing/2014/main" id="{834425CC-0EF1-0A1E-52E7-CDC3902E9E2A}"/>
              </a:ext>
            </a:extLst>
          </p:cNvPr>
          <p:cNvSpPr txBox="1"/>
          <p:nvPr/>
        </p:nvSpPr>
        <p:spPr>
          <a:xfrm>
            <a:off x="102836" y="2283718"/>
            <a:ext cx="8712200" cy="36933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Allow visual booking from floor plans and maps</a:t>
            </a:r>
          </a:p>
        </p:txBody>
      </p:sp>
      <p:pic>
        <p:nvPicPr>
          <p:cNvPr id="5" name="Picture 4">
            <a:extLst>
              <a:ext uri="{FF2B5EF4-FFF2-40B4-BE49-F238E27FC236}">
                <a16:creationId xmlns:a16="http://schemas.microsoft.com/office/drawing/2014/main" id="{7E6710EA-1D91-E915-05ED-82CB58B6FB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28022" y="4399373"/>
            <a:ext cx="1920242" cy="548641"/>
          </a:xfrm>
          <a:prstGeom prst="rect">
            <a:avLst/>
          </a:prstGeom>
          <a:effectLst>
            <a:reflection blurRad="38100" stA="25000" endPos="30000" dist="508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1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226468-7438-FE7C-19E2-D2406CF9F490}"/>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Bookings</a:t>
            </a:r>
          </a:p>
        </p:txBody>
      </p:sp>
      <p:sp>
        <p:nvSpPr>
          <p:cNvPr id="16" name="TextBox 15">
            <a:extLst>
              <a:ext uri="{FF2B5EF4-FFF2-40B4-BE49-F238E27FC236}">
                <a16:creationId xmlns:a16="http://schemas.microsoft.com/office/drawing/2014/main" id="{CE1730BE-DEEC-2CCC-6EED-6338FE7F8E90}"/>
              </a:ext>
            </a:extLst>
          </p:cNvPr>
          <p:cNvSpPr txBox="1"/>
          <p:nvPr/>
        </p:nvSpPr>
        <p:spPr>
          <a:xfrm>
            <a:off x="117475" y="866356"/>
            <a:ext cx="8712200"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Make “confirmed” or “tentative” bookings (“tentative” bookings auto-expire if not subsequently confirmed)</a:t>
            </a:r>
          </a:p>
        </p:txBody>
      </p:sp>
      <p:sp>
        <p:nvSpPr>
          <p:cNvPr id="17" name="TextBox 16">
            <a:extLst>
              <a:ext uri="{FF2B5EF4-FFF2-40B4-BE49-F238E27FC236}">
                <a16:creationId xmlns:a16="http://schemas.microsoft.com/office/drawing/2014/main" id="{D06DD652-C053-6ABF-0CBE-34927C978568}"/>
              </a:ext>
            </a:extLst>
          </p:cNvPr>
          <p:cNvSpPr txBox="1"/>
          <p:nvPr/>
        </p:nvSpPr>
        <p:spPr>
          <a:xfrm>
            <a:off x="117475" y="2423122"/>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MIDAS can suggest alternates in the event desired venues/times are unavailable</a:t>
            </a:r>
          </a:p>
        </p:txBody>
      </p:sp>
      <p:sp>
        <p:nvSpPr>
          <p:cNvPr id="18" name="TextBox 17">
            <a:extLst>
              <a:ext uri="{FF2B5EF4-FFF2-40B4-BE49-F238E27FC236}">
                <a16:creationId xmlns:a16="http://schemas.microsoft.com/office/drawing/2014/main" id="{DB69D28A-4C62-FD59-6E20-255CFCD9E8CF}"/>
              </a:ext>
            </a:extLst>
          </p:cNvPr>
          <p:cNvSpPr txBox="1"/>
          <p:nvPr/>
        </p:nvSpPr>
        <p:spPr>
          <a:xfrm>
            <a:off x="117475" y="2847914"/>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MIDAS can send cancellation notifications to clients when their bookings are removed</a:t>
            </a:r>
          </a:p>
        </p:txBody>
      </p:sp>
      <p:sp>
        <p:nvSpPr>
          <p:cNvPr id="20" name="TextBox 19">
            <a:extLst>
              <a:ext uri="{FF2B5EF4-FFF2-40B4-BE49-F238E27FC236}">
                <a16:creationId xmlns:a16="http://schemas.microsoft.com/office/drawing/2014/main" id="{6B14E7F9-7CC3-1960-C562-839A63C1AD8A}"/>
              </a:ext>
            </a:extLst>
          </p:cNvPr>
          <p:cNvSpPr txBox="1"/>
          <p:nvPr/>
        </p:nvSpPr>
        <p:spPr>
          <a:xfrm>
            <a:off x="117475" y="3279354"/>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Import bookings from Google Calendars, Yahoo Calendars, MRBS, and other applications</a:t>
            </a:r>
          </a:p>
        </p:txBody>
      </p:sp>
      <p:pic>
        <p:nvPicPr>
          <p:cNvPr id="22" name="Picture 21">
            <a:extLst>
              <a:ext uri="{FF2B5EF4-FFF2-40B4-BE49-F238E27FC236}">
                <a16:creationId xmlns:a16="http://schemas.microsoft.com/office/drawing/2014/main" id="{6AB39EC4-A92F-A38F-0DF8-E8902260E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86" y="4183348"/>
            <a:ext cx="1920244" cy="548641"/>
          </a:xfrm>
          <a:prstGeom prst="rect">
            <a:avLst/>
          </a:prstGeom>
          <a:effectLst>
            <a:reflection blurRad="38100" stA="25000" endPos="30000" dist="50800" dir="5400000" sy="-100000" algn="bl" rotWithShape="0"/>
          </a:effectLst>
        </p:spPr>
      </p:pic>
      <p:pic>
        <p:nvPicPr>
          <p:cNvPr id="23" name="Picture 22">
            <a:extLst>
              <a:ext uri="{FF2B5EF4-FFF2-40B4-BE49-F238E27FC236}">
                <a16:creationId xmlns:a16="http://schemas.microsoft.com/office/drawing/2014/main" id="{2CAA0438-E93B-D80A-5C43-D11A624C21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38710" y="4183349"/>
            <a:ext cx="1593730" cy="710873"/>
          </a:xfrm>
          <a:prstGeom prst="rect">
            <a:avLst/>
          </a:prstGeom>
          <a:effectLst>
            <a:reflection blurRad="38100" stA="25000" endPos="30000" dist="50800" dir="5400000" sy="-100000" algn="bl" rotWithShape="0"/>
          </a:effectLst>
        </p:spPr>
      </p:pic>
      <p:pic>
        <p:nvPicPr>
          <p:cNvPr id="12" name="Picture 11">
            <a:extLst>
              <a:ext uri="{FF2B5EF4-FFF2-40B4-BE49-F238E27FC236}">
                <a16:creationId xmlns:a16="http://schemas.microsoft.com/office/drawing/2014/main" id="{EDB6D336-9BB7-18A6-B8DC-B2E0CB242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130" y="4183348"/>
            <a:ext cx="1920244" cy="548641"/>
          </a:xfrm>
          <a:prstGeom prst="rect">
            <a:avLst/>
          </a:prstGeom>
          <a:effectLst>
            <a:reflection blurRad="38100" stA="25000" endPos="30000" dist="50800" dir="5400000" sy="-100000" algn="bl" rotWithShape="0"/>
          </a:effectLst>
        </p:spPr>
      </p:pic>
      <p:sp>
        <p:nvSpPr>
          <p:cNvPr id="13" name="TextBox 12">
            <a:extLst>
              <a:ext uri="{FF2B5EF4-FFF2-40B4-BE49-F238E27FC236}">
                <a16:creationId xmlns:a16="http://schemas.microsoft.com/office/drawing/2014/main" id="{8C0572A2-5778-9D5C-F316-AE1B55904E40}"/>
              </a:ext>
            </a:extLst>
          </p:cNvPr>
          <p:cNvSpPr txBox="1"/>
          <p:nvPr/>
        </p:nvSpPr>
        <p:spPr>
          <a:xfrm>
            <a:off x="107950" y="1570697"/>
            <a:ext cx="8712200"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Add your own custom text, number, list or URL booking fields</a:t>
            </a:r>
          </a:p>
        </p:txBody>
      </p:sp>
      <p:pic>
        <p:nvPicPr>
          <p:cNvPr id="14" name="Picture 13">
            <a:extLst>
              <a:ext uri="{FF2B5EF4-FFF2-40B4-BE49-F238E27FC236}">
                <a16:creationId xmlns:a16="http://schemas.microsoft.com/office/drawing/2014/main" id="{9B578E32-10CB-160C-D14B-8689CF1C29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4183348"/>
            <a:ext cx="1920244" cy="548641"/>
          </a:xfrm>
          <a:prstGeom prst="rect">
            <a:avLst/>
          </a:prstGeom>
          <a:effectLst>
            <a:reflection blurRad="38100" stA="25000" endPos="30000" dist="50800" dir="5400000" sy="-100000" algn="bl" rotWithShape="0"/>
          </a:effectLst>
        </p:spPr>
      </p:pic>
      <p:sp>
        <p:nvSpPr>
          <p:cNvPr id="15" name="TextBox 14">
            <a:extLst>
              <a:ext uri="{FF2B5EF4-FFF2-40B4-BE49-F238E27FC236}">
                <a16:creationId xmlns:a16="http://schemas.microsoft.com/office/drawing/2014/main" id="{30633E22-32D4-39DB-0F18-B63D402E1002}"/>
              </a:ext>
            </a:extLst>
          </p:cNvPr>
          <p:cNvSpPr txBox="1"/>
          <p:nvPr/>
        </p:nvSpPr>
        <p:spPr>
          <a:xfrm>
            <a:off x="117475" y="1998813"/>
            <a:ext cx="8712200" cy="36933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Upload and attach documents to bookings</a:t>
            </a:r>
            <a:r>
              <a:rPr lang="en-GB" sz="1200" dirty="0">
                <a:solidFill>
                  <a:srgbClr val="376092"/>
                </a:solidFill>
              </a:rPr>
              <a:t>  (Available in “self hosted” editions only)</a:t>
            </a:r>
            <a:endParaRPr lang="en-GB" sz="1200" dirty="0">
              <a:solidFill>
                <a:srgbClr val="376092"/>
              </a:solidFill>
              <a:cs typeface="Arial" charset="0"/>
            </a:endParaRPr>
          </a:p>
        </p:txBody>
      </p:sp>
      <p:sp>
        <p:nvSpPr>
          <p:cNvPr id="3" name="TextBox 10">
            <a:extLst>
              <a:ext uri="{FF2B5EF4-FFF2-40B4-BE49-F238E27FC236}">
                <a16:creationId xmlns:a16="http://schemas.microsoft.com/office/drawing/2014/main" id="{FF36D317-9192-B2CF-5E84-78932F07C753}"/>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90A9BE9-C3AF-2874-6659-378027367884}"/>
              </a:ext>
            </a:extLst>
          </p:cNvPr>
          <p:cNvSpPr txBox="1"/>
          <p:nvPr/>
        </p:nvSpPr>
        <p:spPr>
          <a:xfrm>
            <a:off x="179388" y="2328753"/>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Maximum occupancy levels can be set and enforced for each venue</a:t>
            </a:r>
          </a:p>
        </p:txBody>
      </p:sp>
      <p:sp>
        <p:nvSpPr>
          <p:cNvPr id="7" name="TextBox 6">
            <a:extLst>
              <a:ext uri="{FF2B5EF4-FFF2-40B4-BE49-F238E27FC236}">
                <a16:creationId xmlns:a16="http://schemas.microsoft.com/office/drawing/2014/main" id="{932431CC-0AEA-4EBE-9F15-3FE3BF00D8AA}"/>
              </a:ext>
            </a:extLst>
          </p:cNvPr>
          <p:cNvSpPr txBox="1"/>
          <p:nvPr/>
        </p:nvSpPr>
        <p:spPr>
          <a:xfrm>
            <a:off x="179387" y="3938871"/>
            <a:ext cx="8713787" cy="368300"/>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You can add descriptions and images to your venues</a:t>
            </a:r>
          </a:p>
        </p:txBody>
      </p:sp>
      <p:sp>
        <p:nvSpPr>
          <p:cNvPr id="8" name="TextBox 7">
            <a:extLst>
              <a:ext uri="{FF2B5EF4-FFF2-40B4-BE49-F238E27FC236}">
                <a16:creationId xmlns:a16="http://schemas.microsoft.com/office/drawing/2014/main" id="{C88FEEB3-7DAB-6CF0-CAD3-2A06247F4C53}"/>
              </a:ext>
            </a:extLst>
          </p:cNvPr>
          <p:cNvSpPr txBox="1"/>
          <p:nvPr/>
        </p:nvSpPr>
        <p:spPr>
          <a:xfrm>
            <a:off x="179388" y="892706"/>
            <a:ext cx="8785225" cy="64611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Operating hours for each venue can be defined, and users prevented from booking outside these</a:t>
            </a:r>
          </a:p>
        </p:txBody>
      </p:sp>
      <p:sp>
        <p:nvSpPr>
          <p:cNvPr id="9" name="TextBox 8">
            <a:extLst>
              <a:ext uri="{FF2B5EF4-FFF2-40B4-BE49-F238E27FC236}">
                <a16:creationId xmlns:a16="http://schemas.microsoft.com/office/drawing/2014/main" id="{4483BB4D-8811-368B-FE41-BEEEA30EDE77}"/>
              </a:ext>
            </a:extLst>
          </p:cNvPr>
          <p:cNvSpPr txBox="1"/>
          <p:nvPr/>
        </p:nvSpPr>
        <p:spPr>
          <a:xfrm>
            <a:off x="179388" y="1600731"/>
            <a:ext cx="8713787" cy="646331"/>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Hourly, Daily, or Fixed hire rates can be set for each venue on each day of the week, and you can have variable rates based upon the length, time of day length or type of booking</a:t>
            </a:r>
          </a:p>
        </p:txBody>
      </p:sp>
      <p:sp>
        <p:nvSpPr>
          <p:cNvPr id="13" name="TextBox 12">
            <a:extLst>
              <a:ext uri="{FF2B5EF4-FFF2-40B4-BE49-F238E27FC236}">
                <a16:creationId xmlns:a16="http://schemas.microsoft.com/office/drawing/2014/main" id="{105E91DE-8AA7-38A5-D57C-2EA008DFB00E}"/>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Venues</a:t>
            </a:r>
          </a:p>
        </p:txBody>
      </p:sp>
      <p:pic>
        <p:nvPicPr>
          <p:cNvPr id="10" name="Picture 9">
            <a:extLst>
              <a:ext uri="{FF2B5EF4-FFF2-40B4-BE49-F238E27FC236}">
                <a16:creationId xmlns:a16="http://schemas.microsoft.com/office/drawing/2014/main" id="{FA0292C7-D5A8-9455-2675-65193D0CC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952" y="4408948"/>
            <a:ext cx="1920244" cy="548642"/>
          </a:xfrm>
          <a:prstGeom prst="rect">
            <a:avLst/>
          </a:prstGeom>
          <a:effectLst>
            <a:reflection blurRad="38100" stA="25000" endPos="30000" dist="50800" dir="5400000" sy="-100000" algn="bl" rotWithShape="0"/>
          </a:effectLst>
        </p:spPr>
      </p:pic>
      <p:pic>
        <p:nvPicPr>
          <p:cNvPr id="14" name="Picture 13">
            <a:extLst>
              <a:ext uri="{FF2B5EF4-FFF2-40B4-BE49-F238E27FC236}">
                <a16:creationId xmlns:a16="http://schemas.microsoft.com/office/drawing/2014/main" id="{2ED824A3-79F5-536A-E634-954B584E3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408948"/>
            <a:ext cx="1920244" cy="548642"/>
          </a:xfrm>
          <a:prstGeom prst="rect">
            <a:avLst/>
          </a:prstGeom>
          <a:effectLst>
            <a:reflection blurRad="38100" stA="25000" endPos="30000" dist="50800" dir="5400000" sy="-100000" algn="bl" rotWithShape="0"/>
          </a:effectLst>
        </p:spPr>
      </p:pic>
      <p:pic>
        <p:nvPicPr>
          <p:cNvPr id="15" name="Picture 14">
            <a:extLst>
              <a:ext uri="{FF2B5EF4-FFF2-40B4-BE49-F238E27FC236}">
                <a16:creationId xmlns:a16="http://schemas.microsoft.com/office/drawing/2014/main" id="{B888ECE5-44A0-CAD3-438F-84FA2E7D6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828" y="4408948"/>
            <a:ext cx="1920244" cy="548642"/>
          </a:xfrm>
          <a:prstGeom prst="rect">
            <a:avLst/>
          </a:prstGeom>
          <a:effectLst>
            <a:reflection blurRad="38100" stA="25000" endPos="30000" dist="50800" dir="5400000" sy="-100000" algn="bl" rotWithShape="0"/>
          </a:effectLst>
        </p:spPr>
      </p:pic>
      <p:pic>
        <p:nvPicPr>
          <p:cNvPr id="16" name="Picture 15">
            <a:extLst>
              <a:ext uri="{FF2B5EF4-FFF2-40B4-BE49-F238E27FC236}">
                <a16:creationId xmlns:a16="http://schemas.microsoft.com/office/drawing/2014/main" id="{9F651D8A-823D-82FA-537F-ACE572296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4399372"/>
            <a:ext cx="1920244" cy="548642"/>
          </a:xfrm>
          <a:prstGeom prst="rect">
            <a:avLst/>
          </a:prstGeom>
          <a:effectLst>
            <a:reflection blurRad="38100" stA="25000" endPos="30000" dist="50800" dir="5400000" sy="-100000" algn="bl" rotWithShape="0"/>
          </a:effectLst>
        </p:spPr>
      </p:pic>
      <p:sp>
        <p:nvSpPr>
          <p:cNvPr id="18" name="TextBox 17">
            <a:extLst>
              <a:ext uri="{FF2B5EF4-FFF2-40B4-BE49-F238E27FC236}">
                <a16:creationId xmlns:a16="http://schemas.microsoft.com/office/drawing/2014/main" id="{0DD87845-2DF3-761D-4129-4EC7E4FD4423}"/>
              </a:ext>
            </a:extLst>
          </p:cNvPr>
          <p:cNvSpPr txBox="1"/>
          <p:nvPr/>
        </p:nvSpPr>
        <p:spPr>
          <a:xfrm>
            <a:off x="179388" y="2780331"/>
            <a:ext cx="8713787" cy="368300"/>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Venues can be “grouped” and access to groups can be controlled on a per-user basis</a:t>
            </a:r>
          </a:p>
        </p:txBody>
      </p:sp>
      <p:sp>
        <p:nvSpPr>
          <p:cNvPr id="19" name="TextBox 18">
            <a:extLst>
              <a:ext uri="{FF2B5EF4-FFF2-40B4-BE49-F238E27FC236}">
                <a16:creationId xmlns:a16="http://schemas.microsoft.com/office/drawing/2014/main" id="{43ADA68F-A14D-13E8-CF1C-25BB172EF641}"/>
              </a:ext>
            </a:extLst>
          </p:cNvPr>
          <p:cNvSpPr txBox="1"/>
          <p:nvPr/>
        </p:nvSpPr>
        <p:spPr>
          <a:xfrm>
            <a:off x="179387" y="3230627"/>
            <a:ext cx="8713787" cy="646113"/>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Venue “blocking” rules can be set to prevent bookings taking place in certain venues when certain other venues are in use</a:t>
            </a:r>
          </a:p>
        </p:txBody>
      </p:sp>
      <p:sp>
        <p:nvSpPr>
          <p:cNvPr id="2" name="TextBox 10">
            <a:extLst>
              <a:ext uri="{FF2B5EF4-FFF2-40B4-BE49-F238E27FC236}">
                <a16:creationId xmlns:a16="http://schemas.microsoft.com/office/drawing/2014/main" id="{C5CD7A7F-5328-D2EC-7956-CEB675203E91}"/>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EBF8E7-4425-04F8-EA80-2E3EB09869DC}"/>
              </a:ext>
            </a:extLst>
          </p:cNvPr>
          <p:cNvSpPr txBox="1"/>
          <p:nvPr/>
        </p:nvSpPr>
        <p:spPr>
          <a:xfrm>
            <a:off x="139333" y="1509087"/>
            <a:ext cx="8713787" cy="369332"/>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Add your own custom client fields to capture additional details for each client</a:t>
            </a:r>
          </a:p>
        </p:txBody>
      </p:sp>
      <p:sp>
        <p:nvSpPr>
          <p:cNvPr id="8" name="TextBox 7">
            <a:extLst>
              <a:ext uri="{FF2B5EF4-FFF2-40B4-BE49-F238E27FC236}">
                <a16:creationId xmlns:a16="http://schemas.microsoft.com/office/drawing/2014/main" id="{F88B23CE-1B85-3480-1391-5D170DA28996}"/>
              </a:ext>
            </a:extLst>
          </p:cNvPr>
          <p:cNvSpPr txBox="1"/>
          <p:nvPr/>
        </p:nvSpPr>
        <p:spPr>
          <a:xfrm>
            <a:off x="136209" y="2028144"/>
            <a:ext cx="8713787" cy="36988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Print all of client's bookings over a custom date range</a:t>
            </a:r>
          </a:p>
        </p:txBody>
      </p:sp>
      <p:sp>
        <p:nvSpPr>
          <p:cNvPr id="9" name="TextBox 8">
            <a:extLst>
              <a:ext uri="{FF2B5EF4-FFF2-40B4-BE49-F238E27FC236}">
                <a16:creationId xmlns:a16="http://schemas.microsoft.com/office/drawing/2014/main" id="{9A813231-A4DB-C966-92F4-C8366BB78169}"/>
              </a:ext>
            </a:extLst>
          </p:cNvPr>
          <p:cNvSpPr txBox="1"/>
          <p:nvPr/>
        </p:nvSpPr>
        <p:spPr>
          <a:xfrm>
            <a:off x="136209" y="2546405"/>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Email client’s directly from within MIDAS</a:t>
            </a:r>
          </a:p>
        </p:txBody>
      </p:sp>
      <p:sp>
        <p:nvSpPr>
          <p:cNvPr id="10" name="TextBox 9">
            <a:extLst>
              <a:ext uri="{FF2B5EF4-FFF2-40B4-BE49-F238E27FC236}">
                <a16:creationId xmlns:a16="http://schemas.microsoft.com/office/drawing/2014/main" id="{FD84C936-8A03-42BB-562B-77566C648491}"/>
              </a:ext>
            </a:extLst>
          </p:cNvPr>
          <p:cNvSpPr txBox="1"/>
          <p:nvPr/>
        </p:nvSpPr>
        <p:spPr>
          <a:xfrm>
            <a:off x="157882" y="3064665"/>
            <a:ext cx="8713788" cy="36988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rPr>
              <a:t>Maintain a line of credit for each client, to be applied as a discount on their next invoice</a:t>
            </a:r>
            <a:endParaRPr lang="en-GB" dirty="0">
              <a:solidFill>
                <a:srgbClr val="376092"/>
              </a:solidFill>
              <a:latin typeface="+mn-lt"/>
              <a:cs typeface="+mn-cs"/>
            </a:endParaRPr>
          </a:p>
        </p:txBody>
      </p:sp>
      <p:sp>
        <p:nvSpPr>
          <p:cNvPr id="14" name="TextBox 13">
            <a:extLst>
              <a:ext uri="{FF2B5EF4-FFF2-40B4-BE49-F238E27FC236}">
                <a16:creationId xmlns:a16="http://schemas.microsoft.com/office/drawing/2014/main" id="{9379CF30-8E64-9F53-CAF7-91AE4D7740A6}"/>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Clients</a:t>
            </a:r>
          </a:p>
        </p:txBody>
      </p:sp>
      <p:pic>
        <p:nvPicPr>
          <p:cNvPr id="15" name="Picture 14">
            <a:extLst>
              <a:ext uri="{FF2B5EF4-FFF2-40B4-BE49-F238E27FC236}">
                <a16:creationId xmlns:a16="http://schemas.microsoft.com/office/drawing/2014/main" id="{B2803426-5AF7-E607-8BE7-A7789F4AA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11910"/>
            <a:ext cx="1920244" cy="548641"/>
          </a:xfrm>
          <a:prstGeom prst="rect">
            <a:avLst/>
          </a:prstGeom>
          <a:effectLst>
            <a:reflection blurRad="38100" stA="25000" endPos="30000" dist="50800" dir="5400000" sy="-100000" algn="bl" rotWithShape="0"/>
            <a:softEdge rad="0"/>
          </a:effectLst>
        </p:spPr>
      </p:pic>
      <p:pic>
        <p:nvPicPr>
          <p:cNvPr id="3" name="Picture 2">
            <a:extLst>
              <a:ext uri="{FF2B5EF4-FFF2-40B4-BE49-F238E27FC236}">
                <a16:creationId xmlns:a16="http://schemas.microsoft.com/office/drawing/2014/main" id="{80D48F01-59AE-576D-D8CA-B154A3D16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011910"/>
            <a:ext cx="1920244" cy="548641"/>
          </a:xfrm>
          <a:prstGeom prst="rect">
            <a:avLst/>
          </a:prstGeom>
          <a:effectLst>
            <a:reflection blurRad="38100" stA="25000" endPos="30000" dist="50800" dir="5400000" sy="-100000" algn="bl" rotWithShape="0"/>
          </a:effectLst>
        </p:spPr>
      </p:pic>
      <p:pic>
        <p:nvPicPr>
          <p:cNvPr id="12" name="Picture 11">
            <a:extLst>
              <a:ext uri="{FF2B5EF4-FFF2-40B4-BE49-F238E27FC236}">
                <a16:creationId xmlns:a16="http://schemas.microsoft.com/office/drawing/2014/main" id="{5E02A9FA-E5B5-4FA7-4507-827114C7F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016560"/>
            <a:ext cx="1887697" cy="539342"/>
          </a:xfrm>
          <a:prstGeom prst="rect">
            <a:avLst/>
          </a:prstGeom>
          <a:effectLst>
            <a:reflection blurRad="38100" stA="25000" endPos="30000" dist="50800" dir="5400000" sy="-100000" algn="bl" rotWithShape="0"/>
          </a:effectLst>
        </p:spPr>
      </p:pic>
      <p:pic>
        <p:nvPicPr>
          <p:cNvPr id="16" name="Picture 15">
            <a:extLst>
              <a:ext uri="{FF2B5EF4-FFF2-40B4-BE49-F238E27FC236}">
                <a16:creationId xmlns:a16="http://schemas.microsoft.com/office/drawing/2014/main" id="{5295F1AA-1770-F941-17EA-A3847D73C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0228" y="4011910"/>
            <a:ext cx="1920244" cy="548641"/>
          </a:xfrm>
          <a:prstGeom prst="rect">
            <a:avLst/>
          </a:prstGeom>
          <a:effectLst>
            <a:reflection blurRad="38100" stA="25000" endPos="30000" dist="50800" dir="5400000" sy="-100000" algn="bl" rotWithShape="0"/>
          </a:effectLst>
        </p:spPr>
      </p:pic>
      <p:sp>
        <p:nvSpPr>
          <p:cNvPr id="2" name="TextBox 10">
            <a:extLst>
              <a:ext uri="{FF2B5EF4-FFF2-40B4-BE49-F238E27FC236}">
                <a16:creationId xmlns:a16="http://schemas.microsoft.com/office/drawing/2014/main" id="{6CA6FF83-5C00-8FDD-E1FB-9035349A410A}"/>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
        <p:nvSpPr>
          <p:cNvPr id="4" name="TextBox 3">
            <a:extLst>
              <a:ext uri="{FF2B5EF4-FFF2-40B4-BE49-F238E27FC236}">
                <a16:creationId xmlns:a16="http://schemas.microsoft.com/office/drawing/2014/main" id="{EFE3EB16-BB22-A777-CF99-F742918E74D6}"/>
              </a:ext>
            </a:extLst>
          </p:cNvPr>
          <p:cNvSpPr txBox="1"/>
          <p:nvPr/>
        </p:nvSpPr>
        <p:spPr>
          <a:xfrm>
            <a:off x="139332" y="958638"/>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Easily locate clients and their bookings with the built-in powerful search capabilities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0"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D83D7C1-F244-24D5-8627-2149FC59387D}"/>
              </a:ext>
            </a:extLst>
          </p:cNvPr>
          <p:cNvSpPr txBox="1"/>
          <p:nvPr/>
        </p:nvSpPr>
        <p:spPr>
          <a:xfrm>
            <a:off x="188912" y="979644"/>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Automatically generate invoices at time of booking</a:t>
            </a:r>
          </a:p>
        </p:txBody>
      </p:sp>
      <p:sp>
        <p:nvSpPr>
          <p:cNvPr id="8" name="TextBox 7">
            <a:extLst>
              <a:ext uri="{FF2B5EF4-FFF2-40B4-BE49-F238E27FC236}">
                <a16:creationId xmlns:a16="http://schemas.microsoft.com/office/drawing/2014/main" id="{6BC0E6CA-E030-59F3-C207-EBA25C5C7B5D}"/>
              </a:ext>
            </a:extLst>
          </p:cNvPr>
          <p:cNvSpPr txBox="1"/>
          <p:nvPr/>
        </p:nvSpPr>
        <p:spPr>
          <a:xfrm>
            <a:off x="191220" y="1454172"/>
            <a:ext cx="8713787" cy="646331"/>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Retrospectively generate invoices for individual bookings  or </a:t>
            </a:r>
            <a:r>
              <a:rPr lang="en-GB" dirty="0">
                <a:solidFill>
                  <a:srgbClr val="376092"/>
                </a:solidFill>
                <a:cs typeface="Arial" charset="0"/>
              </a:rPr>
              <a:t>combined invoices for a client’s bookings over a date range</a:t>
            </a:r>
            <a:endParaRPr lang="en-GB" dirty="0">
              <a:solidFill>
                <a:srgbClr val="376092"/>
              </a:solidFill>
              <a:latin typeface="+mn-lt"/>
              <a:cs typeface="+mn-cs"/>
            </a:endParaRPr>
          </a:p>
        </p:txBody>
      </p:sp>
      <p:sp>
        <p:nvSpPr>
          <p:cNvPr id="9" name="TextBox 8">
            <a:extLst>
              <a:ext uri="{FF2B5EF4-FFF2-40B4-BE49-F238E27FC236}">
                <a16:creationId xmlns:a16="http://schemas.microsoft.com/office/drawing/2014/main" id="{FFF48C0F-FC56-F343-0742-A71DAD115197}"/>
              </a:ext>
            </a:extLst>
          </p:cNvPr>
          <p:cNvSpPr txBox="1"/>
          <p:nvPr/>
        </p:nvSpPr>
        <p:spPr>
          <a:xfrm>
            <a:off x="201613" y="2675026"/>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Charge for venue, equipment, staffing and consumables</a:t>
            </a:r>
          </a:p>
        </p:txBody>
      </p:sp>
      <p:sp>
        <p:nvSpPr>
          <p:cNvPr id="10" name="TextBox 9">
            <a:extLst>
              <a:ext uri="{FF2B5EF4-FFF2-40B4-BE49-F238E27FC236}">
                <a16:creationId xmlns:a16="http://schemas.microsoft.com/office/drawing/2014/main" id="{7631A69B-EF11-8EE2-CCB7-60E1E509C14B}"/>
              </a:ext>
            </a:extLst>
          </p:cNvPr>
          <p:cNvSpPr txBox="1"/>
          <p:nvPr/>
        </p:nvSpPr>
        <p:spPr>
          <a:xfrm>
            <a:off x="201613" y="2205144"/>
            <a:ext cx="8713787" cy="369888"/>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Manually create and modify invoices</a:t>
            </a:r>
          </a:p>
        </p:txBody>
      </p:sp>
      <p:sp>
        <p:nvSpPr>
          <p:cNvPr id="14" name="TextBox 13">
            <a:extLst>
              <a:ext uri="{FF2B5EF4-FFF2-40B4-BE49-F238E27FC236}">
                <a16:creationId xmlns:a16="http://schemas.microsoft.com/office/drawing/2014/main" id="{E2BBEB1F-BC0C-04F9-033C-3BD1BE6B8DDF}"/>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Invoicing</a:t>
            </a:r>
          </a:p>
        </p:txBody>
      </p:sp>
      <p:pic>
        <p:nvPicPr>
          <p:cNvPr id="15" name="Picture 14">
            <a:extLst>
              <a:ext uri="{FF2B5EF4-FFF2-40B4-BE49-F238E27FC236}">
                <a16:creationId xmlns:a16="http://schemas.microsoft.com/office/drawing/2014/main" id="{8ECC8B04-4479-CD21-9136-41D87B630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24" y="4227934"/>
            <a:ext cx="1920244" cy="548642"/>
          </a:xfrm>
          <a:prstGeom prst="rect">
            <a:avLst/>
          </a:prstGeom>
          <a:effectLst>
            <a:reflection blurRad="38100" stA="25000" endPos="30000" dist="50800" dir="5400000" sy="-100000" algn="bl" rotWithShape="0"/>
          </a:effectLst>
        </p:spPr>
      </p:pic>
      <p:pic>
        <p:nvPicPr>
          <p:cNvPr id="3" name="Picture 2">
            <a:extLst>
              <a:ext uri="{FF2B5EF4-FFF2-40B4-BE49-F238E27FC236}">
                <a16:creationId xmlns:a16="http://schemas.microsoft.com/office/drawing/2014/main" id="{EF35D7EE-2133-329D-259E-0FD98FD938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72200" y="4227934"/>
            <a:ext cx="1920244" cy="548641"/>
          </a:xfrm>
          <a:prstGeom prst="rect">
            <a:avLst/>
          </a:prstGeom>
          <a:effectLst>
            <a:reflection blurRad="38100" stA="25000" endPos="30000" dist="50800" dir="5400000" sy="-100000" algn="bl" rotWithShape="0"/>
          </a:effectLst>
        </p:spPr>
      </p:pic>
      <p:pic>
        <p:nvPicPr>
          <p:cNvPr id="18" name="Picture 17">
            <a:extLst>
              <a:ext uri="{FF2B5EF4-FFF2-40B4-BE49-F238E27FC236}">
                <a16:creationId xmlns:a16="http://schemas.microsoft.com/office/drawing/2014/main" id="{82F63E80-7DE1-FC11-35D0-008BC9E20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844" y="4227934"/>
            <a:ext cx="1920244" cy="548642"/>
          </a:xfrm>
          <a:prstGeom prst="rect">
            <a:avLst/>
          </a:prstGeom>
          <a:effectLst>
            <a:reflection blurRad="38100" stA="25000" endPos="30000" dist="50800" dir="5400000" sy="-100000" algn="bl" rotWithShape="0"/>
          </a:effectLst>
        </p:spPr>
      </p:pic>
      <p:sp>
        <p:nvSpPr>
          <p:cNvPr id="20" name="TextBox 19">
            <a:extLst>
              <a:ext uri="{FF2B5EF4-FFF2-40B4-BE49-F238E27FC236}">
                <a16:creationId xmlns:a16="http://schemas.microsoft.com/office/drawing/2014/main" id="{339915DF-E687-E669-3E4A-35936D1A5926}"/>
              </a:ext>
            </a:extLst>
          </p:cNvPr>
          <p:cNvSpPr txBox="1"/>
          <p:nvPr/>
        </p:nvSpPr>
        <p:spPr>
          <a:xfrm>
            <a:off x="204691" y="3149926"/>
            <a:ext cx="8713787" cy="646331"/>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Set different venue rates based on the day of the week, the time of day, as well as the type and the length of the booking</a:t>
            </a:r>
          </a:p>
        </p:txBody>
      </p:sp>
      <p:sp>
        <p:nvSpPr>
          <p:cNvPr id="4" name="TextBox 10">
            <a:extLst>
              <a:ext uri="{FF2B5EF4-FFF2-40B4-BE49-F238E27FC236}">
                <a16:creationId xmlns:a16="http://schemas.microsoft.com/office/drawing/2014/main" id="{D0422773-2FFB-66FF-2E29-A42FC5FBF040}"/>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0"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2BBEB1F-BC0C-04F9-033C-3BD1BE6B8DDF}"/>
              </a:ext>
            </a:extLst>
          </p:cNvPr>
          <p:cNvSpPr txBox="1"/>
          <p:nvPr/>
        </p:nvSpPr>
        <p:spPr>
          <a:xfrm>
            <a:off x="1952625" y="168275"/>
            <a:ext cx="6867525" cy="646113"/>
          </a:xfrm>
          <a:prstGeom prst="rect">
            <a:avLst/>
          </a:prstGeom>
          <a:noFill/>
        </p:spPr>
        <p:txBody>
          <a:bodyPr>
            <a:spAutoFit/>
          </a:bodyPr>
          <a:lstStyle/>
          <a:p>
            <a:pPr algn="ctr" eaLnBrk="1" fontAlgn="auto" hangingPunct="1">
              <a:spcBef>
                <a:spcPts val="0"/>
              </a:spcBef>
              <a:spcAft>
                <a:spcPts val="0"/>
              </a:spcAft>
              <a:defRPr/>
            </a:pPr>
            <a:r>
              <a:rPr lang="en-GB" sz="3600" dirty="0">
                <a:solidFill>
                  <a:schemeClr val="bg1"/>
                </a:solidFill>
                <a:effectLst>
                  <a:outerShdw blurRad="38100" dist="38100" dir="2700000" algn="tl">
                    <a:srgbClr val="000000">
                      <a:alpha val="43137"/>
                    </a:srgbClr>
                  </a:outerShdw>
                </a:effectLst>
                <a:latin typeface="+mn-lt"/>
                <a:cs typeface="+mn-cs"/>
              </a:rPr>
              <a:t>KEY MIDAS FEATURES - Invoicing</a:t>
            </a:r>
          </a:p>
        </p:txBody>
      </p:sp>
      <p:pic>
        <p:nvPicPr>
          <p:cNvPr id="15" name="Picture 14">
            <a:extLst>
              <a:ext uri="{FF2B5EF4-FFF2-40B4-BE49-F238E27FC236}">
                <a16:creationId xmlns:a16="http://schemas.microsoft.com/office/drawing/2014/main" id="{8ECC8B04-4479-CD21-9136-41D87B6306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524" y="4155926"/>
            <a:ext cx="1920244" cy="548641"/>
          </a:xfrm>
          <a:prstGeom prst="rect">
            <a:avLst/>
          </a:prstGeom>
          <a:effectLst>
            <a:reflection blurRad="38100" stA="25000" endPos="30000" dist="50800" dir="5400000" sy="-100000" algn="bl" rotWithShape="0"/>
          </a:effectLst>
        </p:spPr>
      </p:pic>
      <p:pic>
        <p:nvPicPr>
          <p:cNvPr id="3" name="Picture 2">
            <a:extLst>
              <a:ext uri="{FF2B5EF4-FFF2-40B4-BE49-F238E27FC236}">
                <a16:creationId xmlns:a16="http://schemas.microsoft.com/office/drawing/2014/main" id="{EF35D7EE-2133-329D-259E-0FD98FD93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886" y="4155925"/>
            <a:ext cx="1920244" cy="548642"/>
          </a:xfrm>
          <a:prstGeom prst="rect">
            <a:avLst/>
          </a:prstGeom>
          <a:effectLst>
            <a:reflection blurRad="38100" stA="25000" endPos="30000" dist="50800" dir="5400000" sy="-100000" algn="bl" rotWithShape="0"/>
          </a:effectLst>
        </p:spPr>
      </p:pic>
      <p:sp>
        <p:nvSpPr>
          <p:cNvPr id="12" name="TextBox 11">
            <a:extLst>
              <a:ext uri="{FF2B5EF4-FFF2-40B4-BE49-F238E27FC236}">
                <a16:creationId xmlns:a16="http://schemas.microsoft.com/office/drawing/2014/main" id="{1208C144-93E2-8EE0-95CE-E2CE53D7A3AD}"/>
              </a:ext>
            </a:extLst>
          </p:cNvPr>
          <p:cNvSpPr txBox="1"/>
          <p:nvPr/>
        </p:nvSpPr>
        <p:spPr>
          <a:xfrm>
            <a:off x="215106" y="1595633"/>
            <a:ext cx="8713787" cy="647700"/>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Email invoices directly to your clients, and have MIDAS send automated invoice reminders and overdue notifications</a:t>
            </a:r>
          </a:p>
        </p:txBody>
      </p:sp>
      <p:sp>
        <p:nvSpPr>
          <p:cNvPr id="2" name="Rectangle 1">
            <a:extLst>
              <a:ext uri="{FF2B5EF4-FFF2-40B4-BE49-F238E27FC236}">
                <a16:creationId xmlns:a16="http://schemas.microsoft.com/office/drawing/2014/main" id="{EF789C58-6DE8-850C-CC2C-78FE4D7016BE}"/>
              </a:ext>
            </a:extLst>
          </p:cNvPr>
          <p:cNvSpPr/>
          <p:nvPr/>
        </p:nvSpPr>
        <p:spPr>
          <a:xfrm>
            <a:off x="210927" y="2433180"/>
            <a:ext cx="8640762" cy="368300"/>
          </a:xfrm>
          <a:prstGeom prst="rect">
            <a:avLst/>
          </a:prstGeom>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Allow clients to easily and securely pay their invoices online                 </a:t>
            </a:r>
          </a:p>
        </p:txBody>
      </p:sp>
      <p:pic>
        <p:nvPicPr>
          <p:cNvPr id="18" name="Picture 17">
            <a:extLst>
              <a:ext uri="{FF2B5EF4-FFF2-40B4-BE49-F238E27FC236}">
                <a16:creationId xmlns:a16="http://schemas.microsoft.com/office/drawing/2014/main" id="{82F63E80-7DE1-FC11-35D0-008BC9E20D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04248" y="4155925"/>
            <a:ext cx="1920244" cy="548641"/>
          </a:xfrm>
          <a:prstGeom prst="rect">
            <a:avLst/>
          </a:prstGeom>
          <a:effectLst>
            <a:reflection blurRad="38100" stA="25000" endPos="30000" dist="50800" dir="5400000" sy="-100000" algn="bl" rotWithShape="0"/>
          </a:effectLst>
        </p:spPr>
      </p:pic>
      <p:sp>
        <p:nvSpPr>
          <p:cNvPr id="20" name="TextBox 19">
            <a:extLst>
              <a:ext uri="{FF2B5EF4-FFF2-40B4-BE49-F238E27FC236}">
                <a16:creationId xmlns:a16="http://schemas.microsoft.com/office/drawing/2014/main" id="{339915DF-E687-E669-3E4A-35936D1A5926}"/>
              </a:ext>
            </a:extLst>
          </p:cNvPr>
          <p:cNvSpPr txBox="1"/>
          <p:nvPr/>
        </p:nvSpPr>
        <p:spPr>
          <a:xfrm>
            <a:off x="210927" y="1044929"/>
            <a:ext cx="8713787" cy="369887"/>
          </a:xfrm>
          <a:prstGeom prst="rect">
            <a:avLst/>
          </a:prstGeom>
          <a:noFill/>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latin typeface="+mn-lt"/>
                <a:cs typeface="+mn-cs"/>
              </a:rPr>
              <a:t>Define and charge tax on invoices or make individual clients tax exempt</a:t>
            </a:r>
          </a:p>
        </p:txBody>
      </p:sp>
      <p:sp>
        <p:nvSpPr>
          <p:cNvPr id="4" name="TextBox 10">
            <a:extLst>
              <a:ext uri="{FF2B5EF4-FFF2-40B4-BE49-F238E27FC236}">
                <a16:creationId xmlns:a16="http://schemas.microsoft.com/office/drawing/2014/main" id="{D0422773-2FFB-66FF-2E29-A42FC5FBF040}"/>
              </a:ext>
            </a:extLst>
          </p:cNvPr>
          <p:cNvSpPr txBox="1">
            <a:spLocks noChangeArrowheads="1"/>
          </p:cNvSpPr>
          <p:nvPr/>
        </p:nvSpPr>
        <p:spPr bwMode="auto">
          <a:xfrm>
            <a:off x="611560" y="383793"/>
            <a:ext cx="7986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800" dirty="0">
                <a:solidFill>
                  <a:srgbClr val="C4F7FB"/>
                </a:solidFill>
                <a:latin typeface="Arial" panose="020B0604020202020204" pitchFamily="34" charset="0"/>
              </a:rPr>
              <a:t>https://mid.as</a:t>
            </a:r>
          </a:p>
        </p:txBody>
      </p:sp>
      <p:sp>
        <p:nvSpPr>
          <p:cNvPr id="5" name="Rectangle 4">
            <a:extLst>
              <a:ext uri="{FF2B5EF4-FFF2-40B4-BE49-F238E27FC236}">
                <a16:creationId xmlns:a16="http://schemas.microsoft.com/office/drawing/2014/main" id="{A1F98C39-EFEC-0F83-F540-391FE02467FF}"/>
              </a:ext>
            </a:extLst>
          </p:cNvPr>
          <p:cNvSpPr/>
          <p:nvPr/>
        </p:nvSpPr>
        <p:spPr>
          <a:xfrm>
            <a:off x="210927" y="3077547"/>
            <a:ext cx="8640762" cy="646331"/>
          </a:xfrm>
          <a:prstGeom prst="rect">
            <a:avLst/>
          </a:prstGeom>
          <a:effectLst>
            <a:outerShdw blurRad="76200" dir="5400000" algn="ctr" rotWithShape="0">
              <a:schemeClr val="bg1"/>
            </a:outerShdw>
          </a:effectLst>
        </p:spPr>
        <p:txBody>
          <a:bodyPr>
            <a:spAutoFit/>
          </a:bodyPr>
          <a:lstStyle/>
          <a:p>
            <a:pPr marL="285750" indent="-285750" eaLnBrk="1" fontAlgn="auto" hangingPunct="1">
              <a:spcBef>
                <a:spcPts val="0"/>
              </a:spcBef>
              <a:spcAft>
                <a:spcPts val="0"/>
              </a:spcAft>
              <a:buFont typeface="Arial" pitchFamily="34" charset="0"/>
              <a:buChar char="•"/>
              <a:defRPr/>
            </a:pPr>
            <a:r>
              <a:rPr lang="en-GB" dirty="0">
                <a:solidFill>
                  <a:srgbClr val="376092"/>
                </a:solidFill>
                <a:cs typeface="Arial" charset="0"/>
              </a:rPr>
              <a:t>Export invoices to a variety of 3</a:t>
            </a:r>
            <a:r>
              <a:rPr lang="en-GB" baseline="30000" dirty="0">
                <a:solidFill>
                  <a:srgbClr val="376092"/>
                </a:solidFill>
                <a:cs typeface="Arial" charset="0"/>
              </a:rPr>
              <a:t>rd</a:t>
            </a:r>
            <a:r>
              <a:rPr lang="en-GB" dirty="0">
                <a:solidFill>
                  <a:srgbClr val="376092"/>
                </a:solidFill>
                <a:cs typeface="Arial" charset="0"/>
              </a:rPr>
              <a:t> party applications including QuickBooks, Sage, Xero, Excel, Clear Books, </a:t>
            </a:r>
            <a:r>
              <a:rPr lang="en-GB" dirty="0" err="1">
                <a:solidFill>
                  <a:srgbClr val="376092"/>
                </a:solidFill>
                <a:cs typeface="Arial" charset="0"/>
              </a:rPr>
              <a:t>KashFlow</a:t>
            </a:r>
            <a:r>
              <a:rPr lang="en-GB" dirty="0">
                <a:solidFill>
                  <a:srgbClr val="376092"/>
                </a:solidFill>
                <a:cs typeface="Arial" charset="0"/>
              </a:rPr>
              <a:t>, </a:t>
            </a:r>
            <a:r>
              <a:rPr lang="en-GB" dirty="0" err="1">
                <a:solidFill>
                  <a:srgbClr val="376092"/>
                </a:solidFill>
                <a:cs typeface="Arial" charset="0"/>
              </a:rPr>
              <a:t>QuickFile</a:t>
            </a:r>
            <a:r>
              <a:rPr lang="en-GB" dirty="0">
                <a:solidFill>
                  <a:srgbClr val="376092"/>
                </a:solidFill>
                <a:cs typeface="Arial" charset="0"/>
              </a:rPr>
              <a:t>, </a:t>
            </a:r>
            <a:r>
              <a:rPr lang="en-GB" dirty="0" err="1">
                <a:solidFill>
                  <a:srgbClr val="376092"/>
                </a:solidFill>
                <a:cs typeface="Arial" charset="0"/>
              </a:rPr>
              <a:t>Zoho</a:t>
            </a:r>
            <a:r>
              <a:rPr lang="en-GB" dirty="0">
                <a:solidFill>
                  <a:srgbClr val="376092"/>
                </a:solidFill>
                <a:cs typeface="Arial" charset="0"/>
              </a:rPr>
              <a:t> Invoice.                 </a:t>
            </a:r>
          </a:p>
        </p:txBody>
      </p:sp>
    </p:spTree>
    <p:extLst>
      <p:ext uri="{BB962C8B-B14F-4D97-AF65-F5344CB8AC3E}">
        <p14:creationId xmlns:p14="http://schemas.microsoft.com/office/powerpoint/2010/main" val="2079303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0"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1357</Words>
  <Application>Microsoft Office PowerPoint</Application>
  <PresentationFormat>On-screen Show (16:9)</PresentationFormat>
  <Paragraphs>108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Segoe UI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sales@mid.as</Manager>
  <Company>https://mid.as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MIDAS Room Booking Software</dc:title>
  <dc:creator>https://mid.as</dc:creator>
  <cp:lastModifiedBy>Mark Harrington</cp:lastModifiedBy>
  <cp:revision>149</cp:revision>
  <cp:lastPrinted>2014-10-10T13:02:17Z</cp:lastPrinted>
  <dcterms:created xsi:type="dcterms:W3CDTF">2010-11-01T15:06:07Z</dcterms:created>
  <dcterms:modified xsi:type="dcterms:W3CDTF">2023-01-25T14:01:56Z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